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rels" ContentType="application/vnd.openxmlformats-package.relationships+xml"/>
  <Default Extension="gif" ContentType="image/gif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9" r:id="rId1"/>
  </p:sldMasterIdLst>
  <p:notesMasterIdLst>
    <p:notesMasterId r:id="rId23"/>
  </p:notesMasterIdLst>
  <p:handoutMasterIdLst>
    <p:handoutMasterId r:id="rId24"/>
  </p:handoutMasterIdLst>
  <p:sldIdLst>
    <p:sldId id="308" r:id="rId2"/>
    <p:sldId id="522" r:id="rId3"/>
    <p:sldId id="523" r:id="rId4"/>
    <p:sldId id="534" r:id="rId5"/>
    <p:sldId id="540" r:id="rId6"/>
    <p:sldId id="541" r:id="rId7"/>
    <p:sldId id="533" r:id="rId8"/>
    <p:sldId id="537" r:id="rId9"/>
    <p:sldId id="538" r:id="rId10"/>
    <p:sldId id="531" r:id="rId11"/>
    <p:sldId id="535" r:id="rId12"/>
    <p:sldId id="536" r:id="rId13"/>
    <p:sldId id="528" r:id="rId14"/>
    <p:sldId id="529" r:id="rId15"/>
    <p:sldId id="530" r:id="rId16"/>
    <p:sldId id="532" r:id="rId17"/>
    <p:sldId id="539" r:id="rId18"/>
    <p:sldId id="525" r:id="rId19"/>
    <p:sldId id="527" r:id="rId20"/>
    <p:sldId id="526" r:id="rId21"/>
    <p:sldId id="284" r:id="rId22"/>
  </p:sldIdLst>
  <p:sldSz cx="9906000" cy="6858000" type="A4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Myriad Pro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Myriad Pro" charset="0"/>
        <a:ea typeface="ＭＳ Ｐゴシック" charset="0"/>
        <a:cs typeface="ＭＳ Ｐゴシック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Myriad Pro" charset="0"/>
        <a:ea typeface="ＭＳ Ｐゴシック" charset="0"/>
        <a:cs typeface="ＭＳ Ｐゴシック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Myriad Pro" charset="0"/>
        <a:ea typeface="ＭＳ Ｐゴシック" charset="0"/>
        <a:cs typeface="ＭＳ Ｐゴシック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Myriad Pro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Myriad Pro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Myriad Pro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Myriad Pro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Myriad Pro" charset="0"/>
        <a:ea typeface="ＭＳ Ｐゴシック" charset="0"/>
        <a:cs typeface="ＭＳ Ｐゴシック" charset="0"/>
      </a:defRPr>
    </a:lvl9pPr>
  </p:defaultTextStyle>
  <p:extLst>
    <p:ext uri="{521415D9-36F7-43E2-AB2F-B90AF26B5E84}">
      <p14:sectionLst xmlns:p14="http://schemas.microsoft.com/office/powerpoint/2010/main">
        <p14:section name="START" id="{743E3954-3C7A-7F40-A7F3-9D2E4623F09C}">
          <p14:sldIdLst>
            <p14:sldId id="308"/>
            <p14:sldId id="522"/>
            <p14:sldId id="523"/>
          </p14:sldIdLst>
        </p14:section>
        <p14:section name="The Duke Sage" id="{A9FD0798-7B6C-3C48-A386-344EB7C53E99}">
          <p14:sldIdLst>
            <p14:sldId id="534"/>
            <p14:sldId id="540"/>
            <p14:sldId id="541"/>
          </p14:sldIdLst>
        </p14:section>
        <p14:section name="CONTENT" id="{20E965D5-0473-464E-96D1-7EFC516F8228}">
          <p14:sldIdLst>
            <p14:sldId id="533"/>
            <p14:sldId id="537"/>
            <p14:sldId id="538"/>
          </p14:sldIdLst>
        </p14:section>
        <p14:section name="-1-" id="{632FBF95-381E-5D4B-8BA7-EC2DC61A4C09}">
          <p14:sldIdLst>
            <p14:sldId id="531"/>
            <p14:sldId id="535"/>
            <p14:sldId id="536"/>
          </p14:sldIdLst>
        </p14:section>
        <p14:section name="-2-" id="{D52DF4FB-1A26-3849-B11F-B71E1520A6D5}">
          <p14:sldIdLst>
            <p14:sldId id="528"/>
          </p14:sldIdLst>
        </p14:section>
        <p14:section name="-3-" id="{1E846BAB-C7EA-EE44-A986-6BE2F2CB0D35}">
          <p14:sldIdLst>
            <p14:sldId id="529"/>
          </p14:sldIdLst>
        </p14:section>
        <p14:section name="-4-" id="{4BB68028-F6BC-9F40-AB2D-85E4B4F73193}">
          <p14:sldIdLst>
            <p14:sldId id="530"/>
          </p14:sldIdLst>
        </p14:section>
        <p14:section name="-5-" id="{4DB796F3-861D-6241-82BC-132313DFBBFC}">
          <p14:sldIdLst>
            <p14:sldId id="532"/>
          </p14:sldIdLst>
        </p14:section>
        <p14:section name="Summary" id="{9A0D9A84-885E-B743-B1CC-06E93FA3F5A4}">
          <p14:sldIdLst>
            <p14:sldId id="539"/>
            <p14:sldId id="525"/>
            <p14:sldId id="527"/>
            <p14:sldId id="526"/>
          </p14:sldIdLst>
        </p14:section>
        <p14:section name="END" id="{4E0A0EDE-3CC2-E940-BE62-F8189F8B91E0}">
          <p14:sldIdLst>
            <p14:sldId id="284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FBF3D1"/>
    <a:srgbClr val="1A1A1A"/>
    <a:srgbClr val="00339A"/>
    <a:srgbClr val="B1CCE9"/>
    <a:srgbClr val="C2DFFF"/>
    <a:srgbClr val="3AABFD"/>
    <a:srgbClr val="999999"/>
    <a:srgbClr val="FFCC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823" autoAdjust="0"/>
    <p:restoredTop sz="99147" autoAdjust="0"/>
  </p:normalViewPr>
  <p:slideViewPr>
    <p:cSldViewPr>
      <p:cViewPr>
        <p:scale>
          <a:sx n="85" d="100"/>
          <a:sy n="85" d="100"/>
        </p:scale>
        <p:origin x="16" y="-352"/>
      </p:cViewPr>
      <p:guideLst>
        <p:guide orient="horz" pos="2160"/>
        <p:guide pos="24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handoutMaster" Target="handoutMasters/handoutMaster1.xml"/><Relationship Id="rId25" Type="http://schemas.openxmlformats.org/officeDocument/2006/relationships/printerSettings" Target="printerSettings/printerSettings1.bin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8739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8739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8739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64250643-C4F3-D84B-9084-B7B601CC0F2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1350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22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52500" y="685800"/>
            <a:ext cx="4953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922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922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22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fld id="{329A6564-4ED6-B44C-B803-7CFE4D9071B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90584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Myriad Pro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Myriad Pro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Myriad Pro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Myriad Pro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Myriad Pro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Myriad Pro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Myriad Pro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Myriad Pro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Myriad Pro" charset="0"/>
                <a:ea typeface="ＭＳ Ｐゴシック" charset="0"/>
              </a:defRPr>
            </a:lvl9pPr>
          </a:lstStyle>
          <a:p>
            <a:fld id="{6B89C89A-81AA-B848-B174-2BDCDEDDD664}" type="slidenum">
              <a:rPr lang="en-US" sz="1200">
                <a:latin typeface="Arial" charset="0"/>
              </a:rPr>
              <a:pPr/>
              <a:t>1</a:t>
            </a:fld>
            <a:endParaRPr lang="en-US" sz="1200">
              <a:latin typeface="Arial" charset="0"/>
            </a:endParaRPr>
          </a:p>
        </p:txBody>
      </p:sp>
      <p:sp>
        <p:nvSpPr>
          <p:cNvPr id="115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7804E90-FE68-0F44-BAD3-C25DAF358240}" type="slidenum">
              <a:rPr lang="en-US"/>
              <a:pPr>
                <a:defRPr/>
              </a:pPr>
              <a:t>11</a:t>
            </a:fld>
            <a:endParaRPr lang="en-US"/>
          </a:p>
        </p:txBody>
      </p:sp>
      <p:sp>
        <p:nvSpPr>
          <p:cNvPr id="178178" name="Rectangle 1026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78179" name="Rectangle 1027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2624A0F-7262-D94B-88F0-079E42BC6969}" type="slidenum">
              <a:rPr lang="en-US"/>
              <a:pPr>
                <a:defRPr/>
              </a:pPr>
              <a:t>12</a:t>
            </a:fld>
            <a:endParaRPr lang="en-US"/>
          </a:p>
        </p:txBody>
      </p:sp>
      <p:sp>
        <p:nvSpPr>
          <p:cNvPr id="180226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80227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Myriad Pro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Myriad Pro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Myriad Pro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Myriad Pro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Myriad Pro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Myriad Pro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Myriad Pro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Myriad Pro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Myriad Pro" charset="0"/>
                <a:ea typeface="ＭＳ Ｐゴシック" charset="0"/>
              </a:defRPr>
            </a:lvl9pPr>
          </a:lstStyle>
          <a:p>
            <a:fld id="{59A1936B-BA9E-F546-9616-3B93ABD4F3FC}" type="slidenum">
              <a:rPr lang="en-US" sz="1200">
                <a:latin typeface="Arial" charset="0"/>
              </a:rPr>
              <a:pPr/>
              <a:t>21</a:t>
            </a:fld>
            <a:endParaRPr lang="en-US" sz="1200">
              <a:latin typeface="Arial" charset="0"/>
            </a:endParaRPr>
          </a:p>
        </p:txBody>
      </p:sp>
      <p:sp>
        <p:nvSpPr>
          <p:cNvPr id="675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60419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2.gi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0" y="0"/>
            <a:ext cx="9921552" cy="5013176"/>
          </a:xfrm>
          <a:prstGeom prst="rect">
            <a:avLst/>
          </a:prstGeom>
          <a:solidFill>
            <a:srgbClr val="C2DFFF">
              <a:alpha val="5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2500" b="0" i="0" u="none" strike="noStrike" cap="none" normalizeH="0" baseline="0">
              <a:ln>
                <a:noFill/>
              </a:ln>
              <a:solidFill>
                <a:srgbClr val="353535"/>
              </a:solidFill>
              <a:effectLst/>
              <a:latin typeface="Myriad Pro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2619680" y="5157192"/>
            <a:ext cx="4637576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3200" b="1" dirty="0">
                <a:solidFill>
                  <a:srgbClr val="585858"/>
                </a:solidFill>
              </a:rPr>
              <a:t>Florian </a:t>
            </a:r>
            <a:r>
              <a:rPr lang="en-US" sz="3200" b="1" dirty="0" err="1" smtClean="0">
                <a:solidFill>
                  <a:srgbClr val="585858"/>
                </a:solidFill>
              </a:rPr>
              <a:t>Markowetz</a:t>
            </a:r>
            <a:endParaRPr lang="en-US" sz="3200" b="1" dirty="0" smtClean="0">
              <a:solidFill>
                <a:srgbClr val="585858"/>
              </a:solidFill>
            </a:endParaRPr>
          </a:p>
          <a:p>
            <a:pPr algn="ctr">
              <a:defRPr/>
            </a:pPr>
            <a:r>
              <a:rPr lang="en-US" sz="3200" b="0" dirty="0" smtClean="0">
                <a:solidFill>
                  <a:srgbClr val="585858"/>
                </a:solidFill>
              </a:rPr>
              <a:t>CRUK Cambridge Institute</a:t>
            </a:r>
            <a:endParaRPr lang="en-US" sz="3200" b="0" dirty="0">
              <a:solidFill>
                <a:srgbClr val="585858"/>
              </a:solidFill>
            </a:endParaRPr>
          </a:p>
          <a:p>
            <a:pPr algn="ctr">
              <a:defRPr/>
            </a:pPr>
            <a:r>
              <a:rPr lang="en-US" sz="3200" dirty="0" err="1" smtClean="0">
                <a:solidFill>
                  <a:srgbClr val="585858"/>
                </a:solidFill>
              </a:rPr>
              <a:t>www.markowetzlab.org</a:t>
            </a:r>
            <a:endParaRPr lang="en-US" sz="3200" dirty="0">
              <a:solidFill>
                <a:srgbClr val="585858"/>
              </a:solidFill>
            </a:endParaRPr>
          </a:p>
        </p:txBody>
      </p:sp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238250" y="1676400"/>
            <a:ext cx="8420100" cy="1143000"/>
          </a:xfrm>
        </p:spPr>
        <p:txBody>
          <a:bodyPr/>
          <a:lstStyle>
            <a:lvl1pPr algn="r">
              <a:defRPr/>
            </a:lvl1pPr>
          </a:lstStyle>
          <a:p>
            <a:pPr lvl="0"/>
            <a:r>
              <a:rPr lang="en-US" noProof="0" smtClean="0"/>
              <a:t>Click to edit Master title style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806700" y="2895600"/>
            <a:ext cx="6851650" cy="685800"/>
          </a:xfrm>
        </p:spPr>
        <p:txBody>
          <a:bodyPr/>
          <a:lstStyle>
            <a:lvl1pPr marL="0" indent="0" algn="r">
              <a:buFontTx/>
              <a:buNone/>
              <a:defRPr>
                <a:solidFill>
                  <a:srgbClr val="585858"/>
                </a:solidFill>
              </a:defRPr>
            </a:lvl1pPr>
          </a:lstStyle>
          <a:p>
            <a:pPr lvl="0"/>
            <a:r>
              <a:rPr lang="en-US" noProof="0" smtClean="0"/>
              <a:t>Click to edit Master subtitle style</a:t>
            </a:r>
          </a:p>
        </p:txBody>
      </p:sp>
      <p:pic>
        <p:nvPicPr>
          <p:cNvPr id="9" name="Picture 8" descr="CRUK Logo for PRINTED formats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41" t="12717" r="54314" b="12274"/>
          <a:stretch/>
        </p:blipFill>
        <p:spPr>
          <a:xfrm>
            <a:off x="7917729" y="5085184"/>
            <a:ext cx="1931815" cy="1700808"/>
          </a:xfrm>
          <a:prstGeom prst="rect">
            <a:avLst/>
          </a:prstGeom>
        </p:spPr>
      </p:pic>
      <p:pic>
        <p:nvPicPr>
          <p:cNvPr id="10" name="Picture 9" descr="CU_logo.gif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1373" b="-2080"/>
          <a:stretch/>
        </p:blipFill>
        <p:spPr>
          <a:xfrm>
            <a:off x="200472" y="5157192"/>
            <a:ext cx="1440160" cy="1631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985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990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429500" y="-25400"/>
            <a:ext cx="2476500" cy="6426200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" y="-25400"/>
            <a:ext cx="7277100" cy="6426200"/>
          </a:xfr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564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638" y="4406902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638" y="2906713"/>
            <a:ext cx="84201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3458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0200" y="1371600"/>
            <a:ext cx="4587876" cy="5029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70475" y="1371600"/>
            <a:ext cx="4587876" cy="5029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337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73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73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2377" y="1535113"/>
            <a:ext cx="437832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2377" y="2174875"/>
            <a:ext cx="437832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293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670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29700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1" y="273050"/>
            <a:ext cx="3259138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3499" y="273052"/>
            <a:ext cx="553720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1" y="1435102"/>
            <a:ext cx="3259138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29395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513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41513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513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25460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-25400"/>
            <a:ext cx="9906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30200" y="1371600"/>
            <a:ext cx="9328150" cy="50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28" r:id="rId1"/>
    <p:sldLayoutId id="2147483818" r:id="rId2"/>
    <p:sldLayoutId id="2147483819" r:id="rId3"/>
    <p:sldLayoutId id="2147483820" r:id="rId4"/>
    <p:sldLayoutId id="2147483821" r:id="rId5"/>
    <p:sldLayoutId id="2147483822" r:id="rId6"/>
    <p:sldLayoutId id="2147483823" r:id="rId7"/>
    <p:sldLayoutId id="2147483824" r:id="rId8"/>
    <p:sldLayoutId id="2147483825" r:id="rId9"/>
    <p:sldLayoutId id="2147483826" r:id="rId10"/>
    <p:sldLayoutId id="2147483827" r:id="rId11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3399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3399"/>
          </a:solidFill>
          <a:latin typeface="Myriad Pro" charset="0"/>
          <a:ea typeface="ＭＳ Ｐゴシック" charset="0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3399"/>
          </a:solidFill>
          <a:latin typeface="Myriad Pro" charset="0"/>
          <a:ea typeface="ＭＳ Ｐゴシック" charset="0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3399"/>
          </a:solidFill>
          <a:latin typeface="Myriad Pro" charset="0"/>
          <a:ea typeface="ＭＳ Ｐゴシック" charset="0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3399"/>
          </a:solidFill>
          <a:latin typeface="Myriad Pro" charset="0"/>
          <a:ea typeface="ＭＳ Ｐゴシック" charset="0"/>
          <a:cs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rgbClr val="003399"/>
          </a:solidFill>
          <a:latin typeface="Myriad Pro" charset="0"/>
          <a:ea typeface="ＭＳ Ｐゴシック" charset="0"/>
          <a:cs typeface="ＭＳ Ｐゴシック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rgbClr val="003399"/>
          </a:solidFill>
          <a:latin typeface="Myriad Pro" charset="0"/>
          <a:ea typeface="ＭＳ Ｐゴシック" charset="0"/>
          <a:cs typeface="ＭＳ Ｐゴシック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rgbClr val="003399"/>
          </a:solidFill>
          <a:latin typeface="Myriad Pro" charset="0"/>
          <a:ea typeface="ＭＳ Ｐゴシック" charset="0"/>
          <a:cs typeface="ＭＳ Ｐゴシック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rgbClr val="003399"/>
          </a:solidFill>
          <a:latin typeface="Myriad Pro" charset="0"/>
          <a:ea typeface="ＭＳ Ｐゴシック" charset="0"/>
          <a:cs typeface="ＭＳ Ｐゴシック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3.jpg"/><Relationship Id="rId12" Type="http://schemas.openxmlformats.org/officeDocument/2006/relationships/image" Target="../media/image14.png"/><Relationship Id="rId13" Type="http://schemas.microsoft.com/office/2007/relationships/hdphoto" Target="../media/hdphoto1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3" Type="http://schemas.openxmlformats.org/officeDocument/2006/relationships/image" Target="../media/image5.jpg"/><Relationship Id="rId4" Type="http://schemas.openxmlformats.org/officeDocument/2006/relationships/image" Target="../media/image6.jpg"/><Relationship Id="rId5" Type="http://schemas.openxmlformats.org/officeDocument/2006/relationships/image" Target="../media/image7.jpg"/><Relationship Id="rId6" Type="http://schemas.openxmlformats.org/officeDocument/2006/relationships/image" Target="../media/image8.jpg"/><Relationship Id="rId7" Type="http://schemas.openxmlformats.org/officeDocument/2006/relationships/image" Target="../media/image9.jpg"/><Relationship Id="rId8" Type="http://schemas.openxmlformats.org/officeDocument/2006/relationships/image" Target="../media/image10.jpg"/><Relationship Id="rId9" Type="http://schemas.openxmlformats.org/officeDocument/2006/relationships/image" Target="../media/image11.jpg"/><Relationship Id="rId10" Type="http://schemas.openxmlformats.org/officeDocument/2006/relationships/image" Target="../media/image12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2"/>
          <p:cNvSpPr>
            <a:spLocks noGrp="1" noChangeArrowheads="1"/>
          </p:cNvSpPr>
          <p:nvPr>
            <p:ph type="ctrTitle"/>
          </p:nvPr>
        </p:nvSpPr>
        <p:spPr>
          <a:xfrm>
            <a:off x="848544" y="260648"/>
            <a:ext cx="8809806" cy="3024336"/>
          </a:xfrm>
        </p:spPr>
        <p:txBody>
          <a:bodyPr/>
          <a:lstStyle/>
          <a:p>
            <a:pPr eaLnBrk="1" hangingPunct="1"/>
            <a:r>
              <a:rPr lang="en-US" sz="8000" dirty="0" smtClean="0">
                <a:solidFill>
                  <a:srgbClr val="00339A"/>
                </a:solidFill>
                <a:latin typeface="Myriad Pro" charset="0"/>
                <a:ea typeface="ＭＳ Ｐゴシック" charset="0"/>
                <a:cs typeface="ＭＳ Ｐゴシック" charset="0"/>
              </a:rPr>
              <a:t>5 selfish reasons for </a:t>
            </a:r>
            <a:r>
              <a:rPr lang="en-US" sz="8000" b="1" dirty="0" err="1">
                <a:solidFill>
                  <a:srgbClr val="00339A"/>
                </a:solidFill>
                <a:latin typeface="Myriad Pro" charset="0"/>
                <a:ea typeface="ＭＳ Ｐゴシック" charset="0"/>
                <a:cs typeface="ＭＳ Ｐゴシック" charset="0"/>
              </a:rPr>
              <a:t>r</a:t>
            </a:r>
            <a:r>
              <a:rPr lang="en-US" sz="8000" b="1" dirty="0" err="1" smtClean="0">
                <a:solidFill>
                  <a:srgbClr val="00339A"/>
                </a:solidFill>
                <a:latin typeface="Myriad Pro" charset="0"/>
                <a:ea typeface="ＭＳ Ｐゴシック" charset="0"/>
                <a:cs typeface="ＭＳ Ｐゴシック" charset="0"/>
              </a:rPr>
              <a:t>eprodubility</a:t>
            </a:r>
            <a:endParaRPr lang="en-US" sz="8000" b="1" dirty="0">
              <a:solidFill>
                <a:srgbClr val="00339A"/>
              </a:solidFill>
              <a:latin typeface="Myriad Pro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WordArt 8"/>
          <p:cNvSpPr>
            <a:spLocks noChangeArrowheads="1" noChangeShapeType="1" noTextEdit="1"/>
          </p:cNvSpPr>
          <p:nvPr/>
        </p:nvSpPr>
        <p:spPr bwMode="auto">
          <a:xfrm>
            <a:off x="3008784" y="332656"/>
            <a:ext cx="3168351" cy="6215296"/>
          </a:xfrm>
          <a:prstGeom prst="rect">
            <a:avLst/>
          </a:prstGeom>
          <a:noFill/>
          <a:extLst/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9600" kern="10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 Black"/>
                <a:ea typeface="Arial Black"/>
                <a:cs typeface="Arial Black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699692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216" name="Rectangle 64"/>
          <p:cNvSpPr>
            <a:spLocks noChangeArrowheads="1"/>
          </p:cNvSpPr>
          <p:nvPr/>
        </p:nvSpPr>
        <p:spPr bwMode="auto">
          <a:xfrm>
            <a:off x="0" y="3962400"/>
            <a:ext cx="9906000" cy="2895600"/>
          </a:xfrm>
          <a:prstGeom prst="rect">
            <a:avLst/>
          </a:prstGeom>
          <a:solidFill>
            <a:srgbClr val="FFFF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58371" name="Group 3"/>
          <p:cNvGrpSpPr>
            <a:grpSpLocks/>
          </p:cNvGrpSpPr>
          <p:nvPr/>
        </p:nvGrpSpPr>
        <p:grpSpPr bwMode="auto">
          <a:xfrm>
            <a:off x="349250" y="1997075"/>
            <a:ext cx="4238625" cy="860425"/>
            <a:chOff x="198" y="1258"/>
            <a:chExt cx="2465" cy="542"/>
          </a:xfrm>
        </p:grpSpPr>
        <p:sp>
          <p:nvSpPr>
            <p:cNvPr id="177156" name="AutoShape 4"/>
            <p:cNvSpPr>
              <a:spLocks noChangeArrowheads="1"/>
            </p:cNvSpPr>
            <p:nvPr/>
          </p:nvSpPr>
          <p:spPr bwMode="auto">
            <a:xfrm flipH="1">
              <a:off x="198" y="1258"/>
              <a:ext cx="2465" cy="283"/>
            </a:xfrm>
            <a:prstGeom prst="rtTriangl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107763" dir="27000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77157" name="Text Box 5"/>
            <p:cNvSpPr txBox="1">
              <a:spLocks noChangeArrowheads="1"/>
            </p:cNvSpPr>
            <p:nvPr/>
          </p:nvSpPr>
          <p:spPr bwMode="auto">
            <a:xfrm>
              <a:off x="203" y="1566"/>
              <a:ext cx="443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800" b="1"/>
                <a:t>Weak</a:t>
              </a:r>
              <a:endParaRPr lang="en-US" sz="1800"/>
            </a:p>
          </p:txBody>
        </p:sp>
        <p:sp>
          <p:nvSpPr>
            <p:cNvPr id="177158" name="Text Box 6"/>
            <p:cNvSpPr txBox="1">
              <a:spLocks noChangeArrowheads="1"/>
            </p:cNvSpPr>
            <p:nvPr/>
          </p:nvSpPr>
          <p:spPr bwMode="auto">
            <a:xfrm>
              <a:off x="2125" y="1566"/>
              <a:ext cx="517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800" b="1"/>
                <a:t>Strong</a:t>
              </a:r>
            </a:p>
          </p:txBody>
        </p:sp>
        <p:sp>
          <p:nvSpPr>
            <p:cNvPr id="177159" name="Text Box 7"/>
            <p:cNvSpPr txBox="1">
              <a:spLocks noChangeArrowheads="1"/>
            </p:cNvSpPr>
            <p:nvPr/>
          </p:nvSpPr>
          <p:spPr bwMode="auto">
            <a:xfrm>
              <a:off x="1008" y="1567"/>
              <a:ext cx="720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800"/>
                <a:t>Phenotype</a:t>
              </a:r>
            </a:p>
          </p:txBody>
        </p:sp>
      </p:grpSp>
      <p:sp>
        <p:nvSpPr>
          <p:cNvPr id="177160" name="Text Box 8"/>
          <p:cNvSpPr txBox="1">
            <a:spLocks noChangeArrowheads="1"/>
          </p:cNvSpPr>
          <p:nvPr/>
        </p:nvSpPr>
        <p:spPr bwMode="auto">
          <a:xfrm>
            <a:off x="263525" y="1085850"/>
            <a:ext cx="1752600" cy="769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4400" b="1">
                <a:solidFill>
                  <a:schemeClr val="tx2"/>
                </a:solidFill>
              </a:rPr>
              <a:t>Step 1</a:t>
            </a:r>
          </a:p>
        </p:txBody>
      </p:sp>
      <p:grpSp>
        <p:nvGrpSpPr>
          <p:cNvPr id="177161" name="Group 9"/>
          <p:cNvGrpSpPr>
            <a:grpSpLocks/>
          </p:cNvGrpSpPr>
          <p:nvPr/>
        </p:nvGrpSpPr>
        <p:grpSpPr bwMode="auto">
          <a:xfrm>
            <a:off x="6521450" y="1562100"/>
            <a:ext cx="2130425" cy="2230438"/>
            <a:chOff x="4113" y="984"/>
            <a:chExt cx="1239" cy="1405"/>
          </a:xfrm>
        </p:grpSpPr>
        <p:sp>
          <p:nvSpPr>
            <p:cNvPr id="177162" name="Oval 10"/>
            <p:cNvSpPr>
              <a:spLocks noChangeArrowheads="1"/>
            </p:cNvSpPr>
            <p:nvPr/>
          </p:nvSpPr>
          <p:spPr bwMode="auto">
            <a:xfrm>
              <a:off x="4542" y="984"/>
              <a:ext cx="111" cy="116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chemeClr val="hlink">
                    <a:gamma/>
                    <a:shade val="46275"/>
                    <a:invGamma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77163" name="Line 11"/>
            <p:cNvSpPr>
              <a:spLocks noChangeShapeType="1"/>
            </p:cNvSpPr>
            <p:nvPr/>
          </p:nvSpPr>
          <p:spPr bwMode="auto">
            <a:xfrm flipH="1">
              <a:off x="4407" y="1122"/>
              <a:ext cx="144" cy="259"/>
            </a:xfrm>
            <a:prstGeom prst="line">
              <a:avLst/>
            </a:prstGeom>
            <a:noFill/>
            <a:ln w="38100">
              <a:solidFill>
                <a:srgbClr val="41414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77164" name="Line 12"/>
            <p:cNvSpPr>
              <a:spLocks noChangeShapeType="1"/>
            </p:cNvSpPr>
            <p:nvPr/>
          </p:nvSpPr>
          <p:spPr bwMode="auto">
            <a:xfrm>
              <a:off x="4644" y="1122"/>
              <a:ext cx="144" cy="259"/>
            </a:xfrm>
            <a:prstGeom prst="line">
              <a:avLst/>
            </a:prstGeom>
            <a:noFill/>
            <a:ln w="38100">
              <a:solidFill>
                <a:srgbClr val="41414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77165" name="Oval 13"/>
            <p:cNvSpPr>
              <a:spLocks noChangeArrowheads="1"/>
            </p:cNvSpPr>
            <p:nvPr/>
          </p:nvSpPr>
          <p:spPr bwMode="auto">
            <a:xfrm>
              <a:off x="4321" y="1443"/>
              <a:ext cx="114" cy="116"/>
            </a:xfrm>
            <a:prstGeom prst="ellipse">
              <a:avLst/>
            </a:prstGeom>
            <a:gradFill rotWithShape="1">
              <a:gsLst>
                <a:gs pos="0">
                  <a:srgbClr val="CE1E10"/>
                </a:gs>
                <a:gs pos="100000">
                  <a:srgbClr val="CE1E10">
                    <a:gamma/>
                    <a:shade val="46275"/>
                    <a:invGamma/>
                  </a:srgbClr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77166" name="Line 14"/>
            <p:cNvSpPr>
              <a:spLocks noChangeShapeType="1"/>
            </p:cNvSpPr>
            <p:nvPr/>
          </p:nvSpPr>
          <p:spPr bwMode="auto">
            <a:xfrm flipH="1">
              <a:off x="4186" y="1580"/>
              <a:ext cx="144" cy="260"/>
            </a:xfrm>
            <a:prstGeom prst="line">
              <a:avLst/>
            </a:prstGeom>
            <a:noFill/>
            <a:ln w="38100">
              <a:solidFill>
                <a:srgbClr val="41414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77167" name="Line 15"/>
            <p:cNvSpPr>
              <a:spLocks noChangeShapeType="1"/>
            </p:cNvSpPr>
            <p:nvPr/>
          </p:nvSpPr>
          <p:spPr bwMode="auto">
            <a:xfrm>
              <a:off x="4423" y="1580"/>
              <a:ext cx="144" cy="260"/>
            </a:xfrm>
            <a:prstGeom prst="line">
              <a:avLst/>
            </a:prstGeom>
            <a:noFill/>
            <a:ln w="38100">
              <a:solidFill>
                <a:srgbClr val="41414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77168" name="Oval 16"/>
            <p:cNvSpPr>
              <a:spLocks noChangeArrowheads="1"/>
            </p:cNvSpPr>
            <p:nvPr/>
          </p:nvSpPr>
          <p:spPr bwMode="auto">
            <a:xfrm>
              <a:off x="4792" y="1443"/>
              <a:ext cx="114" cy="116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chemeClr val="hlink">
                    <a:gamma/>
                    <a:shade val="46275"/>
                    <a:invGamma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77169" name="Line 17"/>
            <p:cNvSpPr>
              <a:spLocks noChangeShapeType="1"/>
            </p:cNvSpPr>
            <p:nvPr/>
          </p:nvSpPr>
          <p:spPr bwMode="auto">
            <a:xfrm>
              <a:off x="4894" y="1580"/>
              <a:ext cx="144" cy="260"/>
            </a:xfrm>
            <a:prstGeom prst="line">
              <a:avLst/>
            </a:prstGeom>
            <a:noFill/>
            <a:ln w="38100">
              <a:solidFill>
                <a:srgbClr val="41414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77170" name="Oval 18"/>
            <p:cNvSpPr>
              <a:spLocks noChangeArrowheads="1"/>
            </p:cNvSpPr>
            <p:nvPr/>
          </p:nvSpPr>
          <p:spPr bwMode="auto">
            <a:xfrm>
              <a:off x="4558" y="1849"/>
              <a:ext cx="111" cy="118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chemeClr val="hlink">
                    <a:gamma/>
                    <a:shade val="46275"/>
                    <a:invGamma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77171" name="Line 19"/>
            <p:cNvSpPr>
              <a:spLocks noChangeShapeType="1"/>
            </p:cNvSpPr>
            <p:nvPr/>
          </p:nvSpPr>
          <p:spPr bwMode="auto">
            <a:xfrm flipH="1">
              <a:off x="4423" y="1987"/>
              <a:ext cx="144" cy="259"/>
            </a:xfrm>
            <a:prstGeom prst="line">
              <a:avLst/>
            </a:prstGeom>
            <a:noFill/>
            <a:ln w="38100">
              <a:solidFill>
                <a:srgbClr val="41414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77172" name="Line 20"/>
            <p:cNvSpPr>
              <a:spLocks noChangeShapeType="1"/>
            </p:cNvSpPr>
            <p:nvPr/>
          </p:nvSpPr>
          <p:spPr bwMode="auto">
            <a:xfrm>
              <a:off x="4661" y="1987"/>
              <a:ext cx="138" cy="259"/>
            </a:xfrm>
            <a:prstGeom prst="line">
              <a:avLst/>
            </a:prstGeom>
            <a:noFill/>
            <a:ln w="38100">
              <a:solidFill>
                <a:srgbClr val="41414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77173" name="Oval 21"/>
            <p:cNvSpPr>
              <a:spLocks noChangeArrowheads="1"/>
            </p:cNvSpPr>
            <p:nvPr/>
          </p:nvSpPr>
          <p:spPr bwMode="auto">
            <a:xfrm>
              <a:off x="5029" y="1849"/>
              <a:ext cx="111" cy="118"/>
            </a:xfrm>
            <a:prstGeom prst="ellipse">
              <a:avLst/>
            </a:prstGeom>
            <a:gradFill rotWithShape="1">
              <a:gsLst>
                <a:gs pos="0">
                  <a:srgbClr val="CE1E10"/>
                </a:gs>
                <a:gs pos="100000">
                  <a:srgbClr val="CE1E10">
                    <a:gamma/>
                    <a:shade val="46275"/>
                    <a:invGamma/>
                  </a:srgbClr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77174" name="Line 22"/>
            <p:cNvSpPr>
              <a:spLocks noChangeShapeType="1"/>
            </p:cNvSpPr>
            <p:nvPr/>
          </p:nvSpPr>
          <p:spPr bwMode="auto">
            <a:xfrm>
              <a:off x="5132" y="1987"/>
              <a:ext cx="142" cy="259"/>
            </a:xfrm>
            <a:prstGeom prst="line">
              <a:avLst/>
            </a:prstGeom>
            <a:noFill/>
            <a:ln w="38100">
              <a:solidFill>
                <a:srgbClr val="41414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77175" name="Oval 23"/>
            <p:cNvSpPr>
              <a:spLocks noChangeArrowheads="1"/>
            </p:cNvSpPr>
            <p:nvPr/>
          </p:nvSpPr>
          <p:spPr bwMode="auto">
            <a:xfrm>
              <a:off x="4321" y="2263"/>
              <a:ext cx="114" cy="117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chemeClr val="hlink">
                    <a:gamma/>
                    <a:shade val="46275"/>
                    <a:invGamma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77176" name="Oval 24"/>
            <p:cNvSpPr>
              <a:spLocks noChangeArrowheads="1"/>
            </p:cNvSpPr>
            <p:nvPr/>
          </p:nvSpPr>
          <p:spPr bwMode="auto">
            <a:xfrm>
              <a:off x="4792" y="2263"/>
              <a:ext cx="114" cy="117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chemeClr val="hlink">
                    <a:gamma/>
                    <a:shade val="46275"/>
                    <a:invGamma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77177" name="Oval 25"/>
            <p:cNvSpPr>
              <a:spLocks noChangeArrowheads="1"/>
            </p:cNvSpPr>
            <p:nvPr/>
          </p:nvSpPr>
          <p:spPr bwMode="auto">
            <a:xfrm>
              <a:off x="4113" y="1857"/>
              <a:ext cx="111" cy="116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chemeClr val="hlink">
                    <a:gamma/>
                    <a:shade val="46275"/>
                    <a:invGamma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77178" name="Oval 26"/>
            <p:cNvSpPr>
              <a:spLocks noChangeArrowheads="1"/>
            </p:cNvSpPr>
            <p:nvPr/>
          </p:nvSpPr>
          <p:spPr bwMode="auto">
            <a:xfrm>
              <a:off x="5241" y="2273"/>
              <a:ext cx="111" cy="116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chemeClr val="hlink">
                    <a:gamma/>
                    <a:shade val="46275"/>
                    <a:invGamma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</p:grpSp>
      <p:grpSp>
        <p:nvGrpSpPr>
          <p:cNvPr id="177179" name="Group 27"/>
          <p:cNvGrpSpPr>
            <a:grpSpLocks/>
          </p:cNvGrpSpPr>
          <p:nvPr/>
        </p:nvGrpSpPr>
        <p:grpSpPr bwMode="auto">
          <a:xfrm>
            <a:off x="552450" y="4470400"/>
            <a:ext cx="2130425" cy="2230438"/>
            <a:chOff x="4113" y="984"/>
            <a:chExt cx="1239" cy="1405"/>
          </a:xfrm>
        </p:grpSpPr>
        <p:sp>
          <p:nvSpPr>
            <p:cNvPr id="177180" name="Oval 28"/>
            <p:cNvSpPr>
              <a:spLocks noChangeArrowheads="1"/>
            </p:cNvSpPr>
            <p:nvPr/>
          </p:nvSpPr>
          <p:spPr bwMode="auto">
            <a:xfrm>
              <a:off x="4542" y="984"/>
              <a:ext cx="111" cy="116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chemeClr val="hlink">
                    <a:gamma/>
                    <a:shade val="46275"/>
                    <a:invGamma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77181" name="Line 29"/>
            <p:cNvSpPr>
              <a:spLocks noChangeShapeType="1"/>
            </p:cNvSpPr>
            <p:nvPr/>
          </p:nvSpPr>
          <p:spPr bwMode="auto">
            <a:xfrm flipH="1">
              <a:off x="4407" y="1122"/>
              <a:ext cx="144" cy="259"/>
            </a:xfrm>
            <a:prstGeom prst="line">
              <a:avLst/>
            </a:prstGeom>
            <a:noFill/>
            <a:ln w="38100">
              <a:solidFill>
                <a:srgbClr val="41414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77182" name="Line 30"/>
            <p:cNvSpPr>
              <a:spLocks noChangeShapeType="1"/>
            </p:cNvSpPr>
            <p:nvPr/>
          </p:nvSpPr>
          <p:spPr bwMode="auto">
            <a:xfrm>
              <a:off x="4644" y="1122"/>
              <a:ext cx="144" cy="259"/>
            </a:xfrm>
            <a:prstGeom prst="line">
              <a:avLst/>
            </a:prstGeom>
            <a:noFill/>
            <a:ln w="38100">
              <a:solidFill>
                <a:srgbClr val="41414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77183" name="Oval 31"/>
            <p:cNvSpPr>
              <a:spLocks noChangeArrowheads="1"/>
            </p:cNvSpPr>
            <p:nvPr/>
          </p:nvSpPr>
          <p:spPr bwMode="auto">
            <a:xfrm>
              <a:off x="4321" y="1443"/>
              <a:ext cx="114" cy="116"/>
            </a:xfrm>
            <a:prstGeom prst="ellipse">
              <a:avLst/>
            </a:prstGeom>
            <a:gradFill rotWithShape="1">
              <a:gsLst>
                <a:gs pos="0">
                  <a:srgbClr val="CE1E10"/>
                </a:gs>
                <a:gs pos="100000">
                  <a:srgbClr val="CE1E10">
                    <a:gamma/>
                    <a:shade val="46275"/>
                    <a:invGamma/>
                  </a:srgbClr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77184" name="Line 32"/>
            <p:cNvSpPr>
              <a:spLocks noChangeShapeType="1"/>
            </p:cNvSpPr>
            <p:nvPr/>
          </p:nvSpPr>
          <p:spPr bwMode="auto">
            <a:xfrm flipH="1">
              <a:off x="4186" y="1580"/>
              <a:ext cx="144" cy="260"/>
            </a:xfrm>
            <a:prstGeom prst="line">
              <a:avLst/>
            </a:prstGeom>
            <a:noFill/>
            <a:ln w="38100">
              <a:solidFill>
                <a:srgbClr val="41414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77185" name="Line 33"/>
            <p:cNvSpPr>
              <a:spLocks noChangeShapeType="1"/>
            </p:cNvSpPr>
            <p:nvPr/>
          </p:nvSpPr>
          <p:spPr bwMode="auto">
            <a:xfrm>
              <a:off x="4423" y="1580"/>
              <a:ext cx="144" cy="260"/>
            </a:xfrm>
            <a:prstGeom prst="line">
              <a:avLst/>
            </a:prstGeom>
            <a:noFill/>
            <a:ln w="38100">
              <a:solidFill>
                <a:srgbClr val="41414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77186" name="Oval 34"/>
            <p:cNvSpPr>
              <a:spLocks noChangeArrowheads="1"/>
            </p:cNvSpPr>
            <p:nvPr/>
          </p:nvSpPr>
          <p:spPr bwMode="auto">
            <a:xfrm>
              <a:off x="4792" y="1443"/>
              <a:ext cx="114" cy="116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chemeClr val="hlink">
                    <a:gamma/>
                    <a:shade val="46275"/>
                    <a:invGamma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77187" name="Line 35"/>
            <p:cNvSpPr>
              <a:spLocks noChangeShapeType="1"/>
            </p:cNvSpPr>
            <p:nvPr/>
          </p:nvSpPr>
          <p:spPr bwMode="auto">
            <a:xfrm>
              <a:off x="4894" y="1580"/>
              <a:ext cx="144" cy="260"/>
            </a:xfrm>
            <a:prstGeom prst="line">
              <a:avLst/>
            </a:prstGeom>
            <a:noFill/>
            <a:ln w="38100">
              <a:solidFill>
                <a:srgbClr val="41414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77188" name="Oval 36"/>
            <p:cNvSpPr>
              <a:spLocks noChangeArrowheads="1"/>
            </p:cNvSpPr>
            <p:nvPr/>
          </p:nvSpPr>
          <p:spPr bwMode="auto">
            <a:xfrm>
              <a:off x="4558" y="1849"/>
              <a:ext cx="111" cy="118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chemeClr val="hlink">
                    <a:gamma/>
                    <a:shade val="46275"/>
                    <a:invGamma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77189" name="Line 37"/>
            <p:cNvSpPr>
              <a:spLocks noChangeShapeType="1"/>
            </p:cNvSpPr>
            <p:nvPr/>
          </p:nvSpPr>
          <p:spPr bwMode="auto">
            <a:xfrm flipH="1">
              <a:off x="4423" y="1987"/>
              <a:ext cx="144" cy="259"/>
            </a:xfrm>
            <a:prstGeom prst="line">
              <a:avLst/>
            </a:prstGeom>
            <a:noFill/>
            <a:ln w="38100">
              <a:solidFill>
                <a:srgbClr val="41414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77190" name="Line 38"/>
            <p:cNvSpPr>
              <a:spLocks noChangeShapeType="1"/>
            </p:cNvSpPr>
            <p:nvPr/>
          </p:nvSpPr>
          <p:spPr bwMode="auto">
            <a:xfrm>
              <a:off x="4661" y="1987"/>
              <a:ext cx="138" cy="259"/>
            </a:xfrm>
            <a:prstGeom prst="line">
              <a:avLst/>
            </a:prstGeom>
            <a:noFill/>
            <a:ln w="38100">
              <a:solidFill>
                <a:srgbClr val="41414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77191" name="Oval 39"/>
            <p:cNvSpPr>
              <a:spLocks noChangeArrowheads="1"/>
            </p:cNvSpPr>
            <p:nvPr/>
          </p:nvSpPr>
          <p:spPr bwMode="auto">
            <a:xfrm>
              <a:off x="5029" y="1849"/>
              <a:ext cx="111" cy="118"/>
            </a:xfrm>
            <a:prstGeom prst="ellipse">
              <a:avLst/>
            </a:prstGeom>
            <a:gradFill rotWithShape="1">
              <a:gsLst>
                <a:gs pos="0">
                  <a:srgbClr val="CE1E10"/>
                </a:gs>
                <a:gs pos="100000">
                  <a:srgbClr val="CE1E10">
                    <a:gamma/>
                    <a:shade val="46275"/>
                    <a:invGamma/>
                  </a:srgbClr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77192" name="Line 40"/>
            <p:cNvSpPr>
              <a:spLocks noChangeShapeType="1"/>
            </p:cNvSpPr>
            <p:nvPr/>
          </p:nvSpPr>
          <p:spPr bwMode="auto">
            <a:xfrm>
              <a:off x="5132" y="1987"/>
              <a:ext cx="142" cy="259"/>
            </a:xfrm>
            <a:prstGeom prst="line">
              <a:avLst/>
            </a:prstGeom>
            <a:noFill/>
            <a:ln w="38100">
              <a:solidFill>
                <a:srgbClr val="41414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77193" name="Oval 41"/>
            <p:cNvSpPr>
              <a:spLocks noChangeArrowheads="1"/>
            </p:cNvSpPr>
            <p:nvPr/>
          </p:nvSpPr>
          <p:spPr bwMode="auto">
            <a:xfrm>
              <a:off x="4321" y="2263"/>
              <a:ext cx="114" cy="117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chemeClr val="hlink">
                    <a:gamma/>
                    <a:shade val="46275"/>
                    <a:invGamma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77194" name="Oval 42"/>
            <p:cNvSpPr>
              <a:spLocks noChangeArrowheads="1"/>
            </p:cNvSpPr>
            <p:nvPr/>
          </p:nvSpPr>
          <p:spPr bwMode="auto">
            <a:xfrm>
              <a:off x="4792" y="2263"/>
              <a:ext cx="114" cy="117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chemeClr val="hlink">
                    <a:gamma/>
                    <a:shade val="46275"/>
                    <a:invGamma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77195" name="Oval 43"/>
            <p:cNvSpPr>
              <a:spLocks noChangeArrowheads="1"/>
            </p:cNvSpPr>
            <p:nvPr/>
          </p:nvSpPr>
          <p:spPr bwMode="auto">
            <a:xfrm>
              <a:off x="4113" y="1857"/>
              <a:ext cx="111" cy="116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chemeClr val="hlink">
                    <a:gamma/>
                    <a:shade val="46275"/>
                    <a:invGamma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77196" name="Oval 44"/>
            <p:cNvSpPr>
              <a:spLocks noChangeArrowheads="1"/>
            </p:cNvSpPr>
            <p:nvPr/>
          </p:nvSpPr>
          <p:spPr bwMode="auto">
            <a:xfrm>
              <a:off x="5241" y="2273"/>
              <a:ext cx="111" cy="116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chemeClr val="hlink">
                    <a:gamma/>
                    <a:shade val="46275"/>
                    <a:invGamma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</p:grpSp>
      <p:sp>
        <p:nvSpPr>
          <p:cNvPr id="177197" name="Text Box 45"/>
          <p:cNvSpPr txBox="1">
            <a:spLocks noChangeArrowheads="1"/>
          </p:cNvSpPr>
          <p:nvPr/>
        </p:nvSpPr>
        <p:spPr bwMode="auto">
          <a:xfrm>
            <a:off x="263525" y="3429000"/>
            <a:ext cx="1752600" cy="769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4400" b="1">
                <a:solidFill>
                  <a:schemeClr val="tx2"/>
                </a:solidFill>
              </a:rPr>
              <a:t>Step 2</a:t>
            </a:r>
          </a:p>
        </p:txBody>
      </p:sp>
      <p:grpSp>
        <p:nvGrpSpPr>
          <p:cNvPr id="177198" name="Group 46"/>
          <p:cNvGrpSpPr>
            <a:grpSpLocks/>
          </p:cNvGrpSpPr>
          <p:nvPr/>
        </p:nvGrpSpPr>
        <p:grpSpPr bwMode="auto">
          <a:xfrm>
            <a:off x="3605213" y="1803400"/>
            <a:ext cx="887412" cy="1016000"/>
            <a:chOff x="2096" y="1136"/>
            <a:chExt cx="516" cy="640"/>
          </a:xfrm>
        </p:grpSpPr>
        <p:sp>
          <p:nvSpPr>
            <p:cNvPr id="177199" name="Line 47"/>
            <p:cNvSpPr>
              <a:spLocks noChangeShapeType="1"/>
            </p:cNvSpPr>
            <p:nvPr/>
          </p:nvSpPr>
          <p:spPr bwMode="auto">
            <a:xfrm>
              <a:off x="2096" y="1136"/>
              <a:ext cx="0" cy="640"/>
            </a:xfrm>
            <a:prstGeom prst="line">
              <a:avLst/>
            </a:prstGeom>
            <a:noFill/>
            <a:ln w="76200">
              <a:solidFill>
                <a:srgbClr val="CE1E1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77200" name="Rectangle 48"/>
            <p:cNvSpPr>
              <a:spLocks noChangeArrowheads="1"/>
            </p:cNvSpPr>
            <p:nvPr/>
          </p:nvSpPr>
          <p:spPr bwMode="auto">
            <a:xfrm>
              <a:off x="2166" y="1243"/>
              <a:ext cx="446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2800" dirty="0">
                  <a:solidFill>
                    <a:srgbClr val="CE1E10"/>
                  </a:solidFill>
                </a:rPr>
                <a:t>Hits</a:t>
              </a:r>
              <a:endParaRPr lang="en-US" sz="2800" dirty="0"/>
            </a:p>
          </p:txBody>
        </p:sp>
      </p:grpSp>
      <p:grpSp>
        <p:nvGrpSpPr>
          <p:cNvPr id="177201" name="Group 49"/>
          <p:cNvGrpSpPr>
            <a:grpSpLocks/>
          </p:cNvGrpSpPr>
          <p:nvPr/>
        </p:nvGrpSpPr>
        <p:grpSpPr bwMode="auto">
          <a:xfrm>
            <a:off x="2014538" y="4237038"/>
            <a:ext cx="4459287" cy="2057400"/>
            <a:chOff x="1171" y="2669"/>
            <a:chExt cx="2593" cy="1296"/>
          </a:xfrm>
        </p:grpSpPr>
        <p:sp>
          <p:nvSpPr>
            <p:cNvPr id="177202" name="Line 50"/>
            <p:cNvSpPr>
              <a:spLocks noChangeShapeType="1"/>
            </p:cNvSpPr>
            <p:nvPr/>
          </p:nvSpPr>
          <p:spPr bwMode="auto">
            <a:xfrm>
              <a:off x="1419" y="3730"/>
              <a:ext cx="587" cy="0"/>
            </a:xfrm>
            <a:prstGeom prst="line">
              <a:avLst/>
            </a:prstGeom>
            <a:noFill/>
            <a:ln w="76200">
              <a:solidFill>
                <a:srgbClr val="CE1E1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77203" name="Line 51"/>
            <p:cNvSpPr>
              <a:spLocks noChangeShapeType="1"/>
            </p:cNvSpPr>
            <p:nvPr/>
          </p:nvSpPr>
          <p:spPr bwMode="auto">
            <a:xfrm>
              <a:off x="1171" y="3330"/>
              <a:ext cx="843" cy="0"/>
            </a:xfrm>
            <a:prstGeom prst="line">
              <a:avLst/>
            </a:prstGeom>
            <a:noFill/>
            <a:ln w="76200">
              <a:solidFill>
                <a:srgbClr val="CE1E1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77204" name="Rectangle 52"/>
            <p:cNvSpPr>
              <a:spLocks noChangeArrowheads="1"/>
            </p:cNvSpPr>
            <p:nvPr/>
          </p:nvSpPr>
          <p:spPr bwMode="auto">
            <a:xfrm>
              <a:off x="2046" y="2669"/>
              <a:ext cx="1447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3200" b="1" dirty="0"/>
                <a:t>Knock-down</a:t>
              </a:r>
              <a:endParaRPr lang="en-US" sz="3200" dirty="0"/>
            </a:p>
          </p:txBody>
        </p:sp>
        <p:sp>
          <p:nvSpPr>
            <p:cNvPr id="177205" name="Rectangle 53"/>
            <p:cNvSpPr>
              <a:spLocks noChangeArrowheads="1"/>
            </p:cNvSpPr>
            <p:nvPr/>
          </p:nvSpPr>
          <p:spPr bwMode="auto">
            <a:xfrm>
              <a:off x="2046" y="2997"/>
              <a:ext cx="1718" cy="67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3200"/>
                <a:t>Known pathway </a:t>
              </a:r>
            </a:p>
            <a:p>
              <a:pPr>
                <a:defRPr/>
              </a:pPr>
              <a:r>
                <a:rPr lang="en-US" sz="3200"/>
                <a:t>members</a:t>
              </a:r>
            </a:p>
          </p:txBody>
        </p:sp>
        <p:sp>
          <p:nvSpPr>
            <p:cNvPr id="177206" name="Rectangle 54"/>
            <p:cNvSpPr>
              <a:spLocks noChangeArrowheads="1"/>
            </p:cNvSpPr>
            <p:nvPr/>
          </p:nvSpPr>
          <p:spPr bwMode="auto">
            <a:xfrm>
              <a:off x="2046" y="3597"/>
              <a:ext cx="1539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3200"/>
                <a:t>New RNAi Hits</a:t>
              </a:r>
            </a:p>
          </p:txBody>
        </p:sp>
      </p:grpSp>
      <p:grpSp>
        <p:nvGrpSpPr>
          <p:cNvPr id="177207" name="Group 55"/>
          <p:cNvGrpSpPr>
            <a:grpSpLocks/>
          </p:cNvGrpSpPr>
          <p:nvPr/>
        </p:nvGrpSpPr>
        <p:grpSpPr bwMode="auto">
          <a:xfrm>
            <a:off x="6783388" y="4511675"/>
            <a:ext cx="2700337" cy="2062163"/>
            <a:chOff x="3944" y="2842"/>
            <a:chExt cx="1570" cy="1299"/>
          </a:xfrm>
        </p:grpSpPr>
        <p:sp>
          <p:nvSpPr>
            <p:cNvPr id="177208" name="AutoShape 56"/>
            <p:cNvSpPr>
              <a:spLocks/>
            </p:cNvSpPr>
            <p:nvPr/>
          </p:nvSpPr>
          <p:spPr bwMode="auto">
            <a:xfrm>
              <a:off x="3944" y="2968"/>
              <a:ext cx="144" cy="1024"/>
            </a:xfrm>
            <a:prstGeom prst="rightBrace">
              <a:avLst>
                <a:gd name="adj1" fmla="val 59259"/>
                <a:gd name="adj2" fmla="val 50000"/>
              </a:avLst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77209" name="Rectangle 57"/>
            <p:cNvSpPr>
              <a:spLocks noChangeArrowheads="1"/>
            </p:cNvSpPr>
            <p:nvPr/>
          </p:nvSpPr>
          <p:spPr bwMode="auto">
            <a:xfrm>
              <a:off x="4206" y="2842"/>
              <a:ext cx="1308" cy="12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3200"/>
                <a:t>Compare</a:t>
              </a:r>
            </a:p>
            <a:p>
              <a:pPr>
                <a:defRPr/>
              </a:pPr>
              <a:r>
                <a:rPr lang="en-US" sz="3200"/>
                <a:t>expression </a:t>
              </a:r>
            </a:p>
            <a:p>
              <a:pPr>
                <a:defRPr/>
              </a:pPr>
              <a:r>
                <a:rPr lang="en-US" sz="3200"/>
                <a:t>phenotypes</a:t>
              </a:r>
            </a:p>
            <a:p>
              <a:pPr>
                <a:defRPr/>
              </a:pPr>
              <a:r>
                <a:rPr lang="en-US" sz="3200"/>
                <a:t>by </a:t>
              </a:r>
              <a:r>
                <a:rPr lang="en-US" sz="3200" b="1">
                  <a:solidFill>
                    <a:srgbClr val="003399"/>
                  </a:solidFill>
                </a:rPr>
                <a:t>NEMs</a:t>
              </a:r>
              <a:endParaRPr lang="en-US" sz="3200" b="1">
                <a:solidFill>
                  <a:srgbClr val="0033CC"/>
                </a:solidFill>
              </a:endParaRPr>
            </a:p>
          </p:txBody>
        </p:sp>
      </p:grpSp>
      <p:sp>
        <p:nvSpPr>
          <p:cNvPr id="177210" name="Rectangle 58"/>
          <p:cNvSpPr>
            <a:spLocks noChangeArrowheads="1"/>
          </p:cNvSpPr>
          <p:nvPr/>
        </p:nvSpPr>
        <p:spPr bwMode="auto">
          <a:xfrm>
            <a:off x="1733550" y="2743200"/>
            <a:ext cx="1101725" cy="584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3200"/>
              <a:t>NF</a:t>
            </a:r>
            <a:r>
              <a:rPr lang="en-US" sz="3200">
                <a:latin typeface="Symbol" charset="0"/>
                <a:sym typeface="Symbol" charset="0"/>
              </a:rPr>
              <a:t></a:t>
            </a:r>
            <a:r>
              <a:rPr lang="en-US" sz="3200"/>
              <a:t>B</a:t>
            </a:r>
          </a:p>
        </p:txBody>
      </p:sp>
      <p:grpSp>
        <p:nvGrpSpPr>
          <p:cNvPr id="177213" name="Group 61"/>
          <p:cNvGrpSpPr>
            <a:grpSpLocks/>
          </p:cNvGrpSpPr>
          <p:nvPr/>
        </p:nvGrpSpPr>
        <p:grpSpPr bwMode="auto">
          <a:xfrm>
            <a:off x="4953000" y="1431925"/>
            <a:ext cx="1449388" cy="923925"/>
            <a:chOff x="2880" y="902"/>
            <a:chExt cx="843" cy="582"/>
          </a:xfrm>
        </p:grpSpPr>
        <p:sp>
          <p:nvSpPr>
            <p:cNvPr id="177214" name="Rectangle 62"/>
            <p:cNvSpPr>
              <a:spLocks noChangeArrowheads="1"/>
            </p:cNvSpPr>
            <p:nvPr/>
          </p:nvSpPr>
          <p:spPr bwMode="auto">
            <a:xfrm>
              <a:off x="3120" y="902"/>
              <a:ext cx="287" cy="58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5400" b="1">
                  <a:solidFill>
                    <a:srgbClr val="CE1E10"/>
                  </a:solidFill>
                </a:rPr>
                <a:t>?</a:t>
              </a:r>
            </a:p>
          </p:txBody>
        </p:sp>
        <p:sp>
          <p:nvSpPr>
            <p:cNvPr id="177215" name="Line 63"/>
            <p:cNvSpPr>
              <a:spLocks noChangeShapeType="1"/>
            </p:cNvSpPr>
            <p:nvPr/>
          </p:nvSpPr>
          <p:spPr bwMode="auto">
            <a:xfrm>
              <a:off x="2880" y="1440"/>
              <a:ext cx="843" cy="0"/>
            </a:xfrm>
            <a:prstGeom prst="line">
              <a:avLst/>
            </a:prstGeom>
            <a:noFill/>
            <a:ln w="76200">
              <a:solidFill>
                <a:srgbClr val="CE1E10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Myriad Pro" charset="0"/>
                <a:ea typeface="ＭＳ Ｐゴシック" charset="0"/>
                <a:cs typeface="ＭＳ Ｐゴシック" charset="0"/>
              </a:rPr>
              <a:t>Anatomy of the NF</a:t>
            </a:r>
            <a:r>
              <a:rPr lang="en-US" dirty="0">
                <a:latin typeface="Symbol" charset="0"/>
                <a:ea typeface="ＭＳ Ｐゴシック" charset="0"/>
                <a:cs typeface="ＭＳ Ｐゴシック" charset="0"/>
                <a:sym typeface="Symbol" charset="0"/>
              </a:rPr>
              <a:t></a:t>
            </a:r>
            <a:r>
              <a:rPr lang="en-US" dirty="0">
                <a:latin typeface="Myriad Pro" charset="0"/>
                <a:ea typeface="ＭＳ Ｐゴシック" charset="0"/>
                <a:cs typeface="ＭＳ Ｐゴシック" charset="0"/>
              </a:rPr>
              <a:t>B pathway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8933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77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withGroup">
                            <p:stCondLst>
                              <p:cond delay="500"/>
                            </p:stCondLst>
                            <p:childTnLst>
                              <p:par>
                                <p:cTn id="24" presetID="9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77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withGroup">
                            <p:stCondLst>
                              <p:cond delay="1500"/>
                            </p:stCondLst>
                            <p:childTnLst>
                              <p:par>
                                <p:cTn id="28" presetID="9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77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7216" grpId="0" animBg="1"/>
      <p:bldP spid="17719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17" name="Picture 2" descr="Screen shot 2012-02-07 at 14.58.2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5390" y="115888"/>
            <a:ext cx="5562600" cy="659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 bwMode="auto">
          <a:xfrm>
            <a:off x="4233440" y="1484313"/>
            <a:ext cx="1223963" cy="5302250"/>
          </a:xfrm>
          <a:prstGeom prst="rect">
            <a:avLst/>
          </a:prstGeom>
          <a:noFill/>
          <a:ln w="57150" cap="flat" cmpd="sng" algn="ctr">
            <a:solidFill>
              <a:srgbClr val="6699FF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Diamond 5"/>
          <p:cNvSpPr/>
          <p:nvPr/>
        </p:nvSpPr>
        <p:spPr bwMode="auto">
          <a:xfrm>
            <a:off x="1714078" y="1268413"/>
            <a:ext cx="1439862" cy="1439862"/>
          </a:xfrm>
          <a:prstGeom prst="diamond">
            <a:avLst/>
          </a:prstGeom>
          <a:noFill/>
          <a:ln w="57150" cap="flat" cmpd="sng" algn="ctr">
            <a:solidFill>
              <a:srgbClr val="80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3" name="Diamond 12"/>
          <p:cNvSpPr/>
          <p:nvPr/>
        </p:nvSpPr>
        <p:spPr bwMode="auto">
          <a:xfrm>
            <a:off x="6465465" y="-171450"/>
            <a:ext cx="1439863" cy="1439863"/>
          </a:xfrm>
          <a:prstGeom prst="diamond">
            <a:avLst/>
          </a:prstGeom>
          <a:noFill/>
          <a:ln w="57150" cap="flat" cmpd="sng" algn="ctr">
            <a:solidFill>
              <a:srgbClr val="80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4" name="Diamond 13"/>
          <p:cNvSpPr/>
          <p:nvPr/>
        </p:nvSpPr>
        <p:spPr bwMode="auto">
          <a:xfrm>
            <a:off x="6465465" y="1268413"/>
            <a:ext cx="1439863" cy="1439862"/>
          </a:xfrm>
          <a:prstGeom prst="diamond">
            <a:avLst/>
          </a:prstGeom>
          <a:noFill/>
          <a:ln w="57150" cap="flat" cmpd="sng" algn="ctr">
            <a:solidFill>
              <a:srgbClr val="80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-25400"/>
            <a:ext cx="6681192" cy="1143000"/>
          </a:xfrm>
        </p:spPr>
        <p:txBody>
          <a:bodyPr/>
          <a:lstStyle/>
          <a:p>
            <a:r>
              <a:rPr lang="en-US" dirty="0" smtClean="0"/>
              <a:t>What a nice result!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4848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13" grpId="0" animBg="1"/>
      <p:bldP spid="1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WordArt 8"/>
          <p:cNvSpPr>
            <a:spLocks noChangeArrowheads="1" noChangeShapeType="1" noTextEdit="1"/>
          </p:cNvSpPr>
          <p:nvPr/>
        </p:nvSpPr>
        <p:spPr bwMode="auto">
          <a:xfrm>
            <a:off x="3008784" y="332656"/>
            <a:ext cx="3168351" cy="6215296"/>
          </a:xfrm>
          <a:prstGeom prst="rect">
            <a:avLst/>
          </a:prstGeom>
          <a:noFill/>
          <a:extLst/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9600" kern="10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 Black"/>
                <a:ea typeface="Arial Black"/>
                <a:cs typeface="Arial Black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681414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WordArt 8"/>
          <p:cNvSpPr>
            <a:spLocks noChangeArrowheads="1" noChangeShapeType="1" noTextEdit="1"/>
          </p:cNvSpPr>
          <p:nvPr/>
        </p:nvSpPr>
        <p:spPr bwMode="auto">
          <a:xfrm>
            <a:off x="3008784" y="332656"/>
            <a:ext cx="3168351" cy="6215296"/>
          </a:xfrm>
          <a:prstGeom prst="rect">
            <a:avLst/>
          </a:prstGeom>
          <a:noFill/>
          <a:extLst/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9600" kern="10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 Black"/>
                <a:ea typeface="Arial Black"/>
                <a:cs typeface="Arial Black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699692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WordArt 8"/>
          <p:cNvSpPr>
            <a:spLocks noChangeArrowheads="1" noChangeShapeType="1" noTextEdit="1"/>
          </p:cNvSpPr>
          <p:nvPr/>
        </p:nvSpPr>
        <p:spPr bwMode="auto">
          <a:xfrm>
            <a:off x="3008784" y="332656"/>
            <a:ext cx="3168351" cy="6215296"/>
          </a:xfrm>
          <a:prstGeom prst="rect">
            <a:avLst/>
          </a:prstGeom>
          <a:noFill/>
          <a:extLst/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9600" kern="10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 Black"/>
                <a:ea typeface="Arial Black"/>
                <a:cs typeface="Arial Black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699692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WordArt 8"/>
          <p:cNvSpPr>
            <a:spLocks noChangeArrowheads="1" noChangeShapeType="1" noTextEdit="1"/>
          </p:cNvSpPr>
          <p:nvPr/>
        </p:nvSpPr>
        <p:spPr bwMode="auto">
          <a:xfrm>
            <a:off x="3008784" y="332656"/>
            <a:ext cx="3168351" cy="6215296"/>
          </a:xfrm>
          <a:prstGeom prst="rect">
            <a:avLst/>
          </a:prstGeom>
          <a:noFill/>
          <a:extLst/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9600" kern="10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 Black"/>
                <a:ea typeface="Arial Black"/>
                <a:cs typeface="Arial Black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699692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300" y="1275315"/>
            <a:ext cx="8915400" cy="5074444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 smtClean="0"/>
              <a:t>0. This is how it’s done right</a:t>
            </a:r>
          </a:p>
          <a:p>
            <a:pPr marL="514350" indent="-514350">
              <a:buFont typeface="Arial"/>
              <a:buAutoNum type="arabicPeriod"/>
            </a:pPr>
            <a:r>
              <a:rPr lang="en-US" dirty="0" smtClean="0"/>
              <a:t>Avoid disaster</a:t>
            </a:r>
          </a:p>
          <a:p>
            <a:pPr marL="914400" lvl="1" indent="-514350"/>
            <a:r>
              <a:rPr lang="en-US" dirty="0" smtClean="0"/>
              <a:t>NFKB example</a:t>
            </a:r>
          </a:p>
          <a:p>
            <a:pPr marL="514350" indent="-514350">
              <a:buAutoNum type="arabicPeriod"/>
            </a:pPr>
            <a:r>
              <a:rPr lang="en-US" dirty="0" smtClean="0"/>
              <a:t>It is easier for me to engage</a:t>
            </a:r>
          </a:p>
          <a:p>
            <a:pPr marL="914400" lvl="1" indent="-514350"/>
            <a:r>
              <a:rPr lang="en-US" dirty="0" smtClean="0"/>
              <a:t>Example: grade</a:t>
            </a:r>
          </a:p>
          <a:p>
            <a:pPr marL="514350" indent="-514350">
              <a:buAutoNum type="arabicPeriod"/>
            </a:pPr>
            <a:r>
              <a:rPr lang="en-US" dirty="0" smtClean="0"/>
              <a:t>Continuity in the lab</a:t>
            </a:r>
          </a:p>
          <a:p>
            <a:pPr lvl="1"/>
            <a:r>
              <a:rPr lang="en-US" dirty="0" smtClean="0"/>
              <a:t>Going back to your own code can be really tough, even tougher when continuing on others projects</a:t>
            </a:r>
          </a:p>
          <a:p>
            <a:pPr marL="514350" indent="-514350">
              <a:buAutoNum type="arabicPeriod"/>
            </a:pPr>
            <a:r>
              <a:rPr lang="en-US" dirty="0" smtClean="0"/>
              <a:t>Easier to argue with reviewers</a:t>
            </a:r>
          </a:p>
          <a:p>
            <a:pPr marL="914400" lvl="1" indent="-514350"/>
            <a:r>
              <a:rPr lang="en-US" dirty="0" err="1" smtClean="0"/>
              <a:t>PLoS</a:t>
            </a:r>
            <a:r>
              <a:rPr lang="en-US" dirty="0" smtClean="0"/>
              <a:t> Medicine example</a:t>
            </a:r>
          </a:p>
          <a:p>
            <a:pPr marL="514350" indent="-514350">
              <a:buAutoNum type="arabicPeriod"/>
            </a:pPr>
            <a:r>
              <a:rPr lang="en-US" dirty="0" smtClean="0"/>
              <a:t>Standing in the community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2112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Excuses people make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You should do it, but the effort you put into should be valued by the group you work in and </a:t>
            </a:r>
            <a:r>
              <a:rPr lang="en-US" smtClean="0"/>
              <a:t>your supervisor.</a:t>
            </a:r>
          </a:p>
          <a:p>
            <a:r>
              <a:rPr lang="en-US" dirty="0" smtClean="0"/>
              <a:t>It takes too long</a:t>
            </a:r>
          </a:p>
          <a:p>
            <a:r>
              <a:rPr lang="en-US" dirty="0" smtClean="0"/>
              <a:t>It should be every postdocs business how to document their work</a:t>
            </a:r>
          </a:p>
          <a:p>
            <a:r>
              <a:rPr lang="en-US" dirty="0" smtClean="0"/>
              <a:t>I can do all this in Excel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1421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5400"/>
            <a:ext cx="9906000" cy="1726208"/>
          </a:xfrm>
        </p:spPr>
        <p:txBody>
          <a:bodyPr/>
          <a:lstStyle/>
          <a:p>
            <a:r>
              <a:rPr lang="en-US" dirty="0" smtClean="0"/>
              <a:t>When do you need to worry about reproducibility?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200" y="2348880"/>
            <a:ext cx="9328150" cy="4051920"/>
          </a:xfrm>
        </p:spPr>
        <p:txBody>
          <a:bodyPr/>
          <a:lstStyle/>
          <a:p>
            <a:r>
              <a:rPr lang="en-US" dirty="0" smtClean="0"/>
              <a:t>Before you start the project</a:t>
            </a:r>
          </a:p>
          <a:p>
            <a:r>
              <a:rPr lang="en-US" dirty="0" smtClean="0"/>
              <a:t>When you do the analysis</a:t>
            </a:r>
          </a:p>
          <a:p>
            <a:r>
              <a:rPr lang="en-US" dirty="0" smtClean="0"/>
              <a:t>When you write the paper</a:t>
            </a:r>
          </a:p>
          <a:p>
            <a:r>
              <a:rPr lang="en-US" dirty="0" smtClean="0"/>
              <a:t>When you co-author a paper</a:t>
            </a:r>
          </a:p>
          <a:p>
            <a:r>
              <a:rPr lang="en-US" dirty="0" smtClean="0"/>
              <a:t>When you review a paper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513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auto">
          <a:xfrm>
            <a:off x="0" y="3933056"/>
            <a:ext cx="9921552" cy="2952328"/>
          </a:xfrm>
          <a:prstGeom prst="rect">
            <a:avLst/>
          </a:prstGeom>
          <a:solidFill>
            <a:schemeClr val="tx2">
              <a:lumMod val="60000"/>
              <a:lumOff val="40000"/>
              <a:alpha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2500" b="0" i="0" u="none" strike="noStrike" cap="none" normalizeH="0" baseline="0">
              <a:ln>
                <a:noFill/>
              </a:ln>
              <a:solidFill>
                <a:srgbClr val="353535"/>
              </a:solidFill>
              <a:effectLst/>
              <a:latin typeface="Myriad Pro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Systems Genetics of Cancer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377377" y="3985592"/>
            <a:ext cx="4587876" cy="2683768"/>
          </a:xfrm>
        </p:spPr>
        <p:txBody>
          <a:bodyPr/>
          <a:lstStyle/>
          <a:p>
            <a:pPr marL="0" indent="0">
              <a:buNone/>
            </a:pPr>
            <a:r>
              <a:rPr lang="en-US" sz="3200" b="1" dirty="0" smtClean="0">
                <a:solidFill>
                  <a:srgbClr val="00339A"/>
                </a:solidFill>
              </a:rPr>
              <a:t>Genetic variation</a:t>
            </a:r>
          </a:p>
          <a:p>
            <a:r>
              <a:rPr lang="en-US" sz="3200" dirty="0" smtClean="0"/>
              <a:t>In people</a:t>
            </a:r>
          </a:p>
          <a:p>
            <a:r>
              <a:rPr lang="en-US" sz="3200" dirty="0" smtClean="0"/>
              <a:t>In </a:t>
            </a:r>
            <a:r>
              <a:rPr lang="en-US" sz="3200" dirty="0" err="1" smtClean="0"/>
              <a:t>tumours</a:t>
            </a:r>
            <a:endParaRPr lang="en-US" sz="3200" dirty="0" smtClean="0"/>
          </a:p>
          <a:p>
            <a:r>
              <a:rPr lang="en-US" sz="3200" dirty="0" smtClean="0"/>
              <a:t>In clones</a:t>
            </a:r>
            <a:endParaRPr lang="en-US" sz="3200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5117652" y="3985592"/>
            <a:ext cx="4587876" cy="2683768"/>
          </a:xfrm>
        </p:spPr>
        <p:txBody>
          <a:bodyPr/>
          <a:lstStyle/>
          <a:p>
            <a:pPr marL="0" indent="0">
              <a:buNone/>
            </a:pPr>
            <a:r>
              <a:rPr lang="en-US" sz="3200" b="1" dirty="0" smtClean="0">
                <a:solidFill>
                  <a:srgbClr val="00339A"/>
                </a:solidFill>
              </a:rPr>
              <a:t>Phenotypic variation</a:t>
            </a:r>
          </a:p>
          <a:p>
            <a:r>
              <a:rPr lang="en-US" sz="3200" dirty="0" err="1" smtClean="0"/>
              <a:t>Tumour</a:t>
            </a:r>
            <a:r>
              <a:rPr lang="en-US" sz="3200" dirty="0" smtClean="0"/>
              <a:t> subtypes</a:t>
            </a:r>
          </a:p>
          <a:p>
            <a:r>
              <a:rPr lang="en-US" sz="3200" dirty="0" smtClean="0"/>
              <a:t>Aggressiveness</a:t>
            </a:r>
          </a:p>
          <a:p>
            <a:r>
              <a:rPr lang="en-US" sz="3200" dirty="0" smtClean="0"/>
              <a:t>Survival</a:t>
            </a:r>
            <a:endParaRPr lang="en-US" sz="3200" dirty="0"/>
          </a:p>
        </p:txBody>
      </p:sp>
      <p:sp>
        <p:nvSpPr>
          <p:cNvPr id="7" name="Right Arrow 6"/>
          <p:cNvSpPr/>
          <p:nvPr/>
        </p:nvSpPr>
        <p:spPr bwMode="auto">
          <a:xfrm>
            <a:off x="3776041" y="4201616"/>
            <a:ext cx="1224136" cy="216024"/>
          </a:xfrm>
          <a:prstGeom prst="rightArrow">
            <a:avLst>
              <a:gd name="adj1" fmla="val 17339"/>
              <a:gd name="adj2" fmla="val 147983"/>
            </a:avLst>
          </a:prstGeom>
          <a:solidFill>
            <a:srgbClr val="00339A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2500" b="0" i="0" u="none" strike="noStrike" cap="none" normalizeH="0" baseline="0">
              <a:ln>
                <a:noFill/>
              </a:ln>
              <a:solidFill>
                <a:srgbClr val="353535"/>
              </a:solidFill>
              <a:effectLst/>
              <a:latin typeface="Myriad Pro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4" name="Picture 3" descr="Figure-SystemsGenetics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016" y="1412776"/>
            <a:ext cx="9018472" cy="209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172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If you have a new algorithm or method, mot people make their code available</a:t>
            </a:r>
          </a:p>
          <a:p>
            <a:r>
              <a:rPr lang="en-US" dirty="0" smtClean="0"/>
              <a:t>BUT what I talk about are analysis scripts using ‘standard’ software.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1461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65100" y="152400"/>
            <a:ext cx="9493250" cy="1295400"/>
          </a:xfrm>
        </p:spPr>
        <p:txBody>
          <a:bodyPr/>
          <a:lstStyle/>
          <a:p>
            <a:pPr eaLnBrk="1" hangingPunct="1"/>
            <a:r>
              <a:rPr lang="en-US" dirty="0" smtClean="0">
                <a:latin typeface="Myriad Pro" charset="0"/>
                <a:ea typeface="ＭＳ Ｐゴシック" charset="0"/>
                <a:cs typeface="ＭＳ Ｐゴシック" charset="0"/>
              </a:rPr>
              <a:t>Inferring cancer evolution</a:t>
            </a:r>
            <a:endParaRPr lang="en-US" dirty="0">
              <a:latin typeface="Myriad Pro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9394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806700" y="2132384"/>
            <a:ext cx="6851650" cy="1944688"/>
          </a:xfrm>
          <a:noFill/>
          <a:extLst/>
        </p:spPr>
        <p:txBody>
          <a:bodyPr/>
          <a:lstStyle/>
          <a:p>
            <a:pPr eaLnBrk="1" hangingPunct="1"/>
            <a:r>
              <a:rPr lang="en-US" sz="9600" b="1" dirty="0">
                <a:latin typeface="Myriad Pro" charset="0"/>
                <a:ea typeface="ＭＳ Ｐゴシック" charset="0"/>
                <a:cs typeface="ＭＳ Ｐゴシック" charset="0"/>
              </a:rPr>
              <a:t>Thank you !</a:t>
            </a:r>
            <a:endParaRPr lang="en-US" dirty="0">
              <a:latin typeface="Myriad Pro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Rectangle 90"/>
          <p:cNvSpPr/>
          <p:nvPr/>
        </p:nvSpPr>
        <p:spPr>
          <a:xfrm>
            <a:off x="3353626" y="-16928"/>
            <a:ext cx="3197997" cy="698399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/>
          <p:cNvSpPr/>
          <p:nvPr/>
        </p:nvSpPr>
        <p:spPr>
          <a:xfrm>
            <a:off x="112940" y="-16928"/>
            <a:ext cx="3197997" cy="698399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6612963" y="-16928"/>
            <a:ext cx="3197997" cy="698399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rapezoid 13"/>
          <p:cNvSpPr/>
          <p:nvPr/>
        </p:nvSpPr>
        <p:spPr>
          <a:xfrm>
            <a:off x="3353620" y="2339326"/>
            <a:ext cx="3198000" cy="1116000"/>
          </a:xfrm>
          <a:prstGeom prst="trapezoid">
            <a:avLst>
              <a:gd name="adj" fmla="val 55545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Rectangle 148"/>
          <p:cNvSpPr/>
          <p:nvPr/>
        </p:nvSpPr>
        <p:spPr>
          <a:xfrm>
            <a:off x="3353622" y="3455326"/>
            <a:ext cx="3197997" cy="3240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TextBox 103"/>
          <p:cNvSpPr txBox="1"/>
          <p:nvPr/>
        </p:nvSpPr>
        <p:spPr>
          <a:xfrm>
            <a:off x="3601654" y="176985"/>
            <a:ext cx="2701933" cy="10310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2800" b="1" dirty="0" smtClean="0">
                <a:solidFill>
                  <a:schemeClr val="accent5">
                    <a:lumMod val="75000"/>
                  </a:schemeClr>
                </a:solidFill>
              </a:rPr>
              <a:t>Cancer genome</a:t>
            </a:r>
          </a:p>
          <a:p>
            <a:pPr algn="ctr"/>
            <a:r>
              <a:rPr lang="en-US" sz="2800" dirty="0" smtClean="0">
                <a:solidFill>
                  <a:schemeClr val="accent5">
                    <a:lumMod val="75000"/>
                  </a:schemeClr>
                </a:solidFill>
              </a:rPr>
              <a:t>Evolution</a:t>
            </a:r>
          </a:p>
        </p:txBody>
      </p:sp>
      <p:grpSp>
        <p:nvGrpSpPr>
          <p:cNvPr id="134" name="Group 133"/>
          <p:cNvGrpSpPr>
            <a:grpSpLocks noChangeAspect="1"/>
          </p:cNvGrpSpPr>
          <p:nvPr/>
        </p:nvGrpSpPr>
        <p:grpSpPr>
          <a:xfrm>
            <a:off x="3977116" y="1411717"/>
            <a:ext cx="1979999" cy="1979999"/>
            <a:chOff x="348224" y="4588527"/>
            <a:chExt cx="1800930" cy="1799558"/>
          </a:xfrm>
        </p:grpSpPr>
        <p:sp>
          <p:nvSpPr>
            <p:cNvPr id="135" name="Oval 134"/>
            <p:cNvSpPr/>
            <p:nvPr/>
          </p:nvSpPr>
          <p:spPr bwMode="auto">
            <a:xfrm>
              <a:off x="348224" y="4588527"/>
              <a:ext cx="1800930" cy="179955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76200" cap="flat" cmpd="sng" algn="ctr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/>
            <a:lstStyle/>
            <a:p>
              <a:pPr>
                <a:defRPr/>
              </a:pPr>
              <a:endParaRPr lang="en-US" sz="22500">
                <a:ln>
                  <a:solidFill>
                    <a:srgbClr val="31859C"/>
                  </a:solidFill>
                </a:ln>
                <a:solidFill>
                  <a:srgbClr val="353535"/>
                </a:solidFill>
              </a:endParaRPr>
            </a:p>
          </p:txBody>
        </p:sp>
        <p:grpSp>
          <p:nvGrpSpPr>
            <p:cNvPr id="136" name="Group 135"/>
            <p:cNvGrpSpPr>
              <a:grpSpLocks/>
            </p:cNvGrpSpPr>
            <p:nvPr/>
          </p:nvGrpSpPr>
          <p:grpSpPr bwMode="auto">
            <a:xfrm rot="19440000">
              <a:off x="500126" y="5008652"/>
              <a:ext cx="1521758" cy="926464"/>
              <a:chOff x="5385048" y="5301208"/>
              <a:chExt cx="1800200" cy="1008112"/>
            </a:xfrm>
          </p:grpSpPr>
          <p:cxnSp>
            <p:nvCxnSpPr>
              <p:cNvPr id="137" name="Straight Connector 136"/>
              <p:cNvCxnSpPr/>
              <p:nvPr/>
            </p:nvCxnSpPr>
            <p:spPr bwMode="auto">
              <a:xfrm flipH="1" flipV="1">
                <a:off x="5748083" y="5574604"/>
                <a:ext cx="72850" cy="576277"/>
              </a:xfrm>
              <a:prstGeom prst="line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38" name="Straight Connector 137"/>
              <p:cNvCxnSpPr/>
              <p:nvPr/>
            </p:nvCxnSpPr>
            <p:spPr bwMode="auto">
              <a:xfrm flipV="1">
                <a:off x="6099338" y="5504335"/>
                <a:ext cx="71231" cy="647753"/>
              </a:xfrm>
              <a:prstGeom prst="line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39" name="Straight Connector 138"/>
              <p:cNvCxnSpPr/>
              <p:nvPr/>
            </p:nvCxnSpPr>
            <p:spPr bwMode="auto">
              <a:xfrm flipV="1">
                <a:off x="5956651" y="5335578"/>
                <a:ext cx="0" cy="960462"/>
              </a:xfrm>
              <a:prstGeom prst="line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40" name="Straight Connector 139"/>
              <p:cNvCxnSpPr/>
              <p:nvPr/>
            </p:nvCxnSpPr>
            <p:spPr bwMode="auto">
              <a:xfrm>
                <a:off x="6464156" y="5441958"/>
                <a:ext cx="0" cy="719229"/>
              </a:xfrm>
              <a:prstGeom prst="line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41" name="Straight Connector 140"/>
              <p:cNvCxnSpPr/>
              <p:nvPr/>
            </p:nvCxnSpPr>
            <p:spPr bwMode="auto">
              <a:xfrm>
                <a:off x="6754008" y="5430695"/>
                <a:ext cx="72850" cy="647753"/>
              </a:xfrm>
              <a:prstGeom prst="line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42" name="Straight Connector 141"/>
              <p:cNvCxnSpPr>
                <a:endCxn id="143" idx="2"/>
              </p:cNvCxnSpPr>
              <p:nvPr/>
            </p:nvCxnSpPr>
            <p:spPr bwMode="auto">
              <a:xfrm>
                <a:off x="6608937" y="5299642"/>
                <a:ext cx="3238" cy="1008113"/>
              </a:xfrm>
              <a:prstGeom prst="line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  <p:sp>
            <p:nvSpPr>
              <p:cNvPr id="143" name="Freeform 15"/>
              <p:cNvSpPr>
                <a:spLocks/>
              </p:cNvSpPr>
              <p:nvPr/>
            </p:nvSpPr>
            <p:spPr bwMode="auto">
              <a:xfrm>
                <a:off x="5385048" y="5349160"/>
                <a:ext cx="1800200" cy="960160"/>
              </a:xfrm>
              <a:custGeom>
                <a:avLst/>
                <a:gdLst>
                  <a:gd name="T0" fmla="*/ 0 w 3454400"/>
                  <a:gd name="T1" fmla="*/ 497 h 2472328"/>
                  <a:gd name="T2" fmla="*/ 3264 w 3454400"/>
                  <a:gd name="T3" fmla="*/ 0 h 2472328"/>
                  <a:gd name="T4" fmla="*/ 6673 w 3454400"/>
                  <a:gd name="T5" fmla="*/ 497 h 2472328"/>
                  <a:gd name="T6" fmla="*/ 9793 w 3454400"/>
                  <a:gd name="T7" fmla="*/ 17 h 2472328"/>
                  <a:gd name="T8" fmla="*/ 9793 w 3454400"/>
                  <a:gd name="T9" fmla="*/ 17 h 247232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454400" h="2472328">
                    <a:moveTo>
                      <a:pt x="0" y="2472267"/>
                    </a:moveTo>
                    <a:cubicBezTo>
                      <a:pt x="379589" y="1236133"/>
                      <a:pt x="759178" y="0"/>
                      <a:pt x="1151467" y="0"/>
                    </a:cubicBezTo>
                    <a:cubicBezTo>
                      <a:pt x="1543756" y="0"/>
                      <a:pt x="1969912" y="2458156"/>
                      <a:pt x="2353734" y="2472267"/>
                    </a:cubicBezTo>
                    <a:cubicBezTo>
                      <a:pt x="2737556" y="2486378"/>
                      <a:pt x="3454400" y="84667"/>
                      <a:pt x="3454400" y="84667"/>
                    </a:cubicBezTo>
                  </a:path>
                </a:pathLst>
              </a:custGeom>
              <a:noFill/>
              <a:ln w="76200" cmpd="sng">
                <a:solidFill>
                  <a:srgbClr val="31859C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4" name="Freeform 16"/>
              <p:cNvSpPr>
                <a:spLocks/>
              </p:cNvSpPr>
              <p:nvPr/>
            </p:nvSpPr>
            <p:spPr bwMode="auto">
              <a:xfrm flipV="1">
                <a:off x="5385048" y="5301208"/>
                <a:ext cx="1800200" cy="1008112"/>
              </a:xfrm>
              <a:custGeom>
                <a:avLst/>
                <a:gdLst>
                  <a:gd name="T0" fmla="*/ 0 w 3454400"/>
                  <a:gd name="T1" fmla="*/ 770 h 2472328"/>
                  <a:gd name="T2" fmla="*/ 3264 w 3454400"/>
                  <a:gd name="T3" fmla="*/ 0 h 2472328"/>
                  <a:gd name="T4" fmla="*/ 6673 w 3454400"/>
                  <a:gd name="T5" fmla="*/ 770 h 2472328"/>
                  <a:gd name="T6" fmla="*/ 9793 w 3454400"/>
                  <a:gd name="T7" fmla="*/ 27 h 2472328"/>
                  <a:gd name="T8" fmla="*/ 9793 w 3454400"/>
                  <a:gd name="T9" fmla="*/ 27 h 247232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454400" h="2472328">
                    <a:moveTo>
                      <a:pt x="0" y="2472267"/>
                    </a:moveTo>
                    <a:cubicBezTo>
                      <a:pt x="379589" y="1236133"/>
                      <a:pt x="759178" y="0"/>
                      <a:pt x="1151467" y="0"/>
                    </a:cubicBezTo>
                    <a:cubicBezTo>
                      <a:pt x="1543756" y="0"/>
                      <a:pt x="1969912" y="2458156"/>
                      <a:pt x="2353734" y="2472267"/>
                    </a:cubicBezTo>
                    <a:cubicBezTo>
                      <a:pt x="2737556" y="2486378"/>
                      <a:pt x="3454400" y="84667"/>
                      <a:pt x="3454400" y="84667"/>
                    </a:cubicBezTo>
                  </a:path>
                </a:pathLst>
              </a:custGeom>
              <a:noFill/>
              <a:ln w="76200" cmpd="sng">
                <a:solidFill>
                  <a:schemeClr val="accent5">
                    <a:lumMod val="50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148" name="Trapezoid 147"/>
          <p:cNvSpPr/>
          <p:nvPr/>
        </p:nvSpPr>
        <p:spPr>
          <a:xfrm>
            <a:off x="6612959" y="2339326"/>
            <a:ext cx="3198000" cy="1116000"/>
          </a:xfrm>
          <a:prstGeom prst="trapezoid">
            <a:avLst>
              <a:gd name="adj" fmla="val 52359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TextBox 104"/>
          <p:cNvSpPr txBox="1"/>
          <p:nvPr/>
        </p:nvSpPr>
        <p:spPr>
          <a:xfrm>
            <a:off x="7044855" y="176985"/>
            <a:ext cx="2334211" cy="10310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2800" b="1" dirty="0" smtClean="0">
                <a:solidFill>
                  <a:schemeClr val="accent6">
                    <a:lumMod val="75000"/>
                  </a:schemeClr>
                </a:solidFill>
              </a:rPr>
              <a:t>Cancer tissue</a:t>
            </a:r>
          </a:p>
          <a:p>
            <a:pPr algn="ctr"/>
            <a:r>
              <a:rPr lang="en-US" sz="2800" dirty="0" smtClean="0">
                <a:solidFill>
                  <a:schemeClr val="accent6">
                    <a:lumMod val="75000"/>
                  </a:schemeClr>
                </a:solidFill>
              </a:rPr>
              <a:t>Context</a:t>
            </a:r>
          </a:p>
        </p:txBody>
      </p:sp>
      <p:grpSp>
        <p:nvGrpSpPr>
          <p:cNvPr id="116" name="Group 115"/>
          <p:cNvGrpSpPr>
            <a:grpSpLocks noChangeAspect="1"/>
          </p:cNvGrpSpPr>
          <p:nvPr/>
        </p:nvGrpSpPr>
        <p:grpSpPr>
          <a:xfrm>
            <a:off x="7236455" y="1356147"/>
            <a:ext cx="1979999" cy="1979999"/>
            <a:chOff x="7038082" y="4022512"/>
            <a:chExt cx="1800930" cy="1799558"/>
          </a:xfrm>
        </p:grpSpPr>
        <p:sp>
          <p:nvSpPr>
            <p:cNvPr id="117" name="Oval 116"/>
            <p:cNvSpPr/>
            <p:nvPr/>
          </p:nvSpPr>
          <p:spPr bwMode="auto">
            <a:xfrm>
              <a:off x="7038082" y="4022512"/>
              <a:ext cx="1800930" cy="1799558"/>
            </a:xfrm>
            <a:prstGeom prst="ellipse">
              <a:avLst/>
            </a:prstGeom>
            <a:solidFill>
              <a:srgbClr val="D9D9D9"/>
            </a:solidFill>
            <a:ln w="76200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/>
            <a:lstStyle/>
            <a:p>
              <a:pPr>
                <a:defRPr/>
              </a:pPr>
              <a:endParaRPr lang="en-US" sz="22500">
                <a:solidFill>
                  <a:srgbClr val="353535"/>
                </a:solidFill>
              </a:endParaRPr>
            </a:p>
          </p:txBody>
        </p:sp>
        <p:pic>
          <p:nvPicPr>
            <p:cNvPr id="118" name="Picture 84" descr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01246" y="4078082"/>
              <a:ext cx="1675991" cy="1682063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  <a:extLst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</p:pic>
        <p:grpSp>
          <p:nvGrpSpPr>
            <p:cNvPr id="119" name="Group 118"/>
            <p:cNvGrpSpPr>
              <a:grpSpLocks/>
            </p:cNvGrpSpPr>
            <p:nvPr/>
          </p:nvGrpSpPr>
          <p:grpSpPr bwMode="auto">
            <a:xfrm>
              <a:off x="7225564" y="4145676"/>
              <a:ext cx="1488915" cy="1551862"/>
              <a:chOff x="5313040" y="2708920"/>
              <a:chExt cx="1728192" cy="1800200"/>
            </a:xfrm>
          </p:grpSpPr>
          <p:sp>
            <p:nvSpPr>
              <p:cNvPr id="120" name="Oval 119"/>
              <p:cNvSpPr/>
              <p:nvPr/>
            </p:nvSpPr>
            <p:spPr bwMode="auto">
              <a:xfrm>
                <a:off x="5313040" y="3788405"/>
                <a:ext cx="216024" cy="215897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 w="9525" cap="flat" cmpd="sng" algn="ctr">
                <a:solidFill>
                  <a:srgbClr val="D9D9D9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/>
              <a:lstStyle/>
              <a:p>
                <a:pPr>
                  <a:defRPr/>
                </a:pPr>
                <a:endParaRPr lang="en-US" sz="22500">
                  <a:solidFill>
                    <a:srgbClr val="353535"/>
                  </a:solidFill>
                </a:endParaRPr>
              </a:p>
            </p:txBody>
          </p:sp>
          <p:sp>
            <p:nvSpPr>
              <p:cNvPr id="121" name="Oval 120"/>
              <p:cNvSpPr/>
              <p:nvPr/>
            </p:nvSpPr>
            <p:spPr bwMode="auto">
              <a:xfrm>
                <a:off x="5600543" y="3645532"/>
                <a:ext cx="216024" cy="215897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 w="9525" cap="flat" cmpd="sng" algn="ctr">
                <a:solidFill>
                  <a:srgbClr val="D9D9D9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/>
              <a:lstStyle/>
              <a:p>
                <a:pPr>
                  <a:defRPr/>
                </a:pPr>
                <a:endParaRPr lang="en-US" sz="22500">
                  <a:solidFill>
                    <a:srgbClr val="353535"/>
                  </a:solidFill>
                </a:endParaRPr>
              </a:p>
            </p:txBody>
          </p:sp>
          <p:sp>
            <p:nvSpPr>
              <p:cNvPr id="122" name="Oval 121"/>
              <p:cNvSpPr/>
              <p:nvPr/>
            </p:nvSpPr>
            <p:spPr bwMode="auto">
              <a:xfrm>
                <a:off x="5673610" y="4077326"/>
                <a:ext cx="216024" cy="215897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 w="9525" cap="flat" cmpd="sng" algn="ctr">
                <a:solidFill>
                  <a:srgbClr val="D9D9D9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/>
              <a:lstStyle/>
              <a:p>
                <a:pPr>
                  <a:defRPr/>
                </a:pPr>
                <a:endParaRPr lang="en-US" sz="22500">
                  <a:solidFill>
                    <a:srgbClr val="353535"/>
                  </a:solidFill>
                </a:endParaRPr>
              </a:p>
            </p:txBody>
          </p:sp>
          <p:sp>
            <p:nvSpPr>
              <p:cNvPr id="123" name="Oval 122"/>
              <p:cNvSpPr/>
              <p:nvPr/>
            </p:nvSpPr>
            <p:spPr bwMode="auto">
              <a:xfrm>
                <a:off x="5889634" y="3788405"/>
                <a:ext cx="216024" cy="215897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 w="9525" cap="flat" cmpd="sng" algn="ctr">
                <a:solidFill>
                  <a:srgbClr val="D9D9D9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/>
              <a:lstStyle/>
              <a:p>
                <a:pPr>
                  <a:defRPr/>
                </a:pPr>
                <a:endParaRPr lang="en-US" sz="22500">
                  <a:solidFill>
                    <a:srgbClr val="353535"/>
                  </a:solidFill>
                </a:endParaRPr>
              </a:p>
            </p:txBody>
          </p:sp>
          <p:sp>
            <p:nvSpPr>
              <p:cNvPr id="124" name="Oval 123"/>
              <p:cNvSpPr/>
              <p:nvPr/>
            </p:nvSpPr>
            <p:spPr bwMode="auto">
              <a:xfrm>
                <a:off x="6177136" y="4004302"/>
                <a:ext cx="216024" cy="217485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 w="9525" cap="flat" cmpd="sng" algn="ctr">
                <a:solidFill>
                  <a:srgbClr val="D9D9D9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/>
              <a:lstStyle/>
              <a:p>
                <a:pPr>
                  <a:defRPr/>
                </a:pPr>
                <a:endParaRPr lang="en-US" sz="22500">
                  <a:solidFill>
                    <a:srgbClr val="353535"/>
                  </a:solidFill>
                </a:endParaRPr>
              </a:p>
            </p:txBody>
          </p:sp>
          <p:sp>
            <p:nvSpPr>
              <p:cNvPr id="125" name="Oval 124"/>
              <p:cNvSpPr/>
              <p:nvPr/>
            </p:nvSpPr>
            <p:spPr bwMode="auto">
              <a:xfrm>
                <a:off x="6321682" y="4293223"/>
                <a:ext cx="216024" cy="215897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 w="9525" cap="flat" cmpd="sng" algn="ctr">
                <a:solidFill>
                  <a:srgbClr val="D9D9D9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/>
              <a:lstStyle/>
              <a:p>
                <a:pPr>
                  <a:defRPr/>
                </a:pPr>
                <a:endParaRPr lang="en-US" sz="22500">
                  <a:solidFill>
                    <a:srgbClr val="353535"/>
                  </a:solidFill>
                </a:endParaRPr>
              </a:p>
            </p:txBody>
          </p:sp>
          <p:sp>
            <p:nvSpPr>
              <p:cNvPr id="126" name="Oval 125"/>
              <p:cNvSpPr/>
              <p:nvPr/>
            </p:nvSpPr>
            <p:spPr bwMode="auto">
              <a:xfrm>
                <a:off x="5816567" y="2996254"/>
                <a:ext cx="216024" cy="217484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9525" cap="flat" cmpd="sng" algn="ctr">
                <a:solidFill>
                  <a:srgbClr val="D9D9D9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/>
              <a:lstStyle/>
              <a:p>
                <a:pPr>
                  <a:defRPr/>
                </a:pPr>
                <a:endParaRPr lang="en-US" sz="22500">
                  <a:solidFill>
                    <a:srgbClr val="353535"/>
                  </a:solidFill>
                </a:endParaRPr>
              </a:p>
            </p:txBody>
          </p:sp>
          <p:sp>
            <p:nvSpPr>
              <p:cNvPr id="127" name="Oval 126"/>
              <p:cNvSpPr/>
              <p:nvPr/>
            </p:nvSpPr>
            <p:spPr bwMode="auto">
              <a:xfrm>
                <a:off x="6177136" y="2996254"/>
                <a:ext cx="216024" cy="217484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9525" cap="flat" cmpd="sng" algn="ctr">
                <a:solidFill>
                  <a:srgbClr val="D9D9D9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/>
              <a:lstStyle/>
              <a:p>
                <a:pPr>
                  <a:defRPr/>
                </a:pPr>
                <a:endParaRPr lang="en-US" sz="22500">
                  <a:solidFill>
                    <a:srgbClr val="353535"/>
                  </a:solidFill>
                </a:endParaRPr>
              </a:p>
            </p:txBody>
          </p:sp>
          <p:sp>
            <p:nvSpPr>
              <p:cNvPr id="128" name="Oval 127"/>
              <p:cNvSpPr/>
              <p:nvPr/>
            </p:nvSpPr>
            <p:spPr bwMode="auto">
              <a:xfrm>
                <a:off x="6248615" y="3285175"/>
                <a:ext cx="216024" cy="215897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9525" cap="flat" cmpd="sng" algn="ctr">
                <a:solidFill>
                  <a:srgbClr val="D9D9D9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/>
              <a:lstStyle/>
              <a:p>
                <a:pPr>
                  <a:defRPr/>
                </a:pPr>
                <a:endParaRPr lang="en-US" sz="22500">
                  <a:solidFill>
                    <a:srgbClr val="353535"/>
                  </a:solidFill>
                </a:endParaRPr>
              </a:p>
            </p:txBody>
          </p:sp>
          <p:sp>
            <p:nvSpPr>
              <p:cNvPr id="129" name="Oval 128"/>
              <p:cNvSpPr/>
              <p:nvPr/>
            </p:nvSpPr>
            <p:spPr bwMode="auto">
              <a:xfrm>
                <a:off x="6393160" y="3788405"/>
                <a:ext cx="216024" cy="215897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9525" cap="flat" cmpd="sng" algn="ctr">
                <a:solidFill>
                  <a:srgbClr val="D9D9D9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/>
              <a:lstStyle/>
              <a:p>
                <a:pPr>
                  <a:defRPr/>
                </a:pPr>
                <a:endParaRPr lang="en-US" sz="22500">
                  <a:solidFill>
                    <a:srgbClr val="353535"/>
                  </a:solidFill>
                </a:endParaRPr>
              </a:p>
            </p:txBody>
          </p:sp>
          <p:sp>
            <p:nvSpPr>
              <p:cNvPr id="130" name="Oval 129"/>
              <p:cNvSpPr/>
              <p:nvPr/>
            </p:nvSpPr>
            <p:spPr bwMode="auto">
              <a:xfrm>
                <a:off x="6537706" y="3356611"/>
                <a:ext cx="216024" cy="215897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9525" cap="flat" cmpd="sng" algn="ctr">
                <a:solidFill>
                  <a:srgbClr val="D9D9D9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/>
              <a:lstStyle/>
              <a:p>
                <a:pPr>
                  <a:defRPr/>
                </a:pPr>
                <a:endParaRPr lang="en-US" sz="22500">
                  <a:solidFill>
                    <a:srgbClr val="353535"/>
                  </a:solidFill>
                </a:endParaRPr>
              </a:p>
            </p:txBody>
          </p:sp>
          <p:sp>
            <p:nvSpPr>
              <p:cNvPr id="131" name="Oval 130"/>
              <p:cNvSpPr/>
              <p:nvPr/>
            </p:nvSpPr>
            <p:spPr bwMode="auto">
              <a:xfrm>
                <a:off x="6825208" y="3716969"/>
                <a:ext cx="216024" cy="215897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9525" cap="flat" cmpd="sng" algn="ctr">
                <a:solidFill>
                  <a:srgbClr val="D9D9D9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/>
              <a:lstStyle/>
              <a:p>
                <a:pPr>
                  <a:defRPr/>
                </a:pPr>
                <a:endParaRPr lang="en-US" sz="22500">
                  <a:solidFill>
                    <a:srgbClr val="353535"/>
                  </a:solidFill>
                </a:endParaRPr>
              </a:p>
            </p:txBody>
          </p:sp>
          <p:sp>
            <p:nvSpPr>
              <p:cNvPr id="132" name="Oval 131"/>
              <p:cNvSpPr/>
              <p:nvPr/>
            </p:nvSpPr>
            <p:spPr bwMode="auto">
              <a:xfrm>
                <a:off x="6393160" y="2708920"/>
                <a:ext cx="216024" cy="215897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9525" cap="flat" cmpd="sng" algn="ctr">
                <a:solidFill>
                  <a:srgbClr val="D9D9D9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/>
              <a:lstStyle/>
              <a:p>
                <a:pPr>
                  <a:defRPr/>
                </a:pPr>
                <a:endParaRPr lang="en-US" sz="22500">
                  <a:solidFill>
                    <a:srgbClr val="353535"/>
                  </a:solidFill>
                </a:endParaRPr>
              </a:p>
            </p:txBody>
          </p:sp>
          <p:sp>
            <p:nvSpPr>
              <p:cNvPr id="133" name="Oval 132"/>
              <p:cNvSpPr/>
              <p:nvPr/>
            </p:nvSpPr>
            <p:spPr bwMode="auto">
              <a:xfrm>
                <a:off x="6464639" y="2924817"/>
                <a:ext cx="216024" cy="215897"/>
              </a:xfrm>
              <a:prstGeom prst="ellipse">
                <a:avLst/>
              </a:prstGeom>
              <a:solidFill>
                <a:schemeClr val="accent3">
                  <a:lumMod val="75000"/>
                </a:schemeClr>
              </a:solidFill>
              <a:ln w="9525" cap="flat" cmpd="sng" algn="ctr">
                <a:solidFill>
                  <a:srgbClr val="D9D9D9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/>
              <a:lstStyle/>
              <a:p>
                <a:pPr>
                  <a:defRPr/>
                </a:pPr>
                <a:endParaRPr lang="en-US" sz="22500">
                  <a:solidFill>
                    <a:srgbClr val="353535"/>
                  </a:solidFill>
                </a:endParaRPr>
              </a:p>
            </p:txBody>
          </p:sp>
        </p:grpSp>
      </p:grpSp>
      <p:sp>
        <p:nvSpPr>
          <p:cNvPr id="145" name="Rectangle 144"/>
          <p:cNvSpPr/>
          <p:nvPr/>
        </p:nvSpPr>
        <p:spPr>
          <a:xfrm>
            <a:off x="6612962" y="3454510"/>
            <a:ext cx="3197997" cy="324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Trapezoid 146"/>
          <p:cNvSpPr/>
          <p:nvPr/>
        </p:nvSpPr>
        <p:spPr>
          <a:xfrm>
            <a:off x="103765" y="2339326"/>
            <a:ext cx="3198000" cy="1116000"/>
          </a:xfrm>
          <a:prstGeom prst="trapezoid">
            <a:avLst>
              <a:gd name="adj" fmla="val 54016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TextBox 105"/>
          <p:cNvSpPr txBox="1"/>
          <p:nvPr/>
        </p:nvSpPr>
        <p:spPr>
          <a:xfrm>
            <a:off x="351798" y="176985"/>
            <a:ext cx="2701933" cy="10310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2800" b="1" dirty="0" smtClean="0">
                <a:solidFill>
                  <a:schemeClr val="accent3">
                    <a:lumMod val="75000"/>
                  </a:schemeClr>
                </a:solidFill>
              </a:rPr>
              <a:t>Cancer genome</a:t>
            </a:r>
          </a:p>
          <a:p>
            <a:pPr algn="ctr"/>
            <a:r>
              <a:rPr lang="en-US" sz="2800" dirty="0" smtClean="0">
                <a:solidFill>
                  <a:schemeClr val="accent3">
                    <a:lumMod val="75000"/>
                  </a:schemeClr>
                </a:solidFill>
              </a:rPr>
              <a:t>Function</a:t>
            </a:r>
          </a:p>
        </p:txBody>
      </p:sp>
      <p:grpSp>
        <p:nvGrpSpPr>
          <p:cNvPr id="95" name="Group 94"/>
          <p:cNvGrpSpPr>
            <a:grpSpLocks noChangeAspect="1"/>
          </p:cNvGrpSpPr>
          <p:nvPr/>
        </p:nvGrpSpPr>
        <p:grpSpPr>
          <a:xfrm>
            <a:off x="727263" y="1384110"/>
            <a:ext cx="1979999" cy="1979999"/>
            <a:chOff x="3250435" y="4680183"/>
            <a:chExt cx="1800929" cy="1799558"/>
          </a:xfrm>
        </p:grpSpPr>
        <p:sp>
          <p:nvSpPr>
            <p:cNvPr id="96" name="Oval 95"/>
            <p:cNvSpPr/>
            <p:nvPr/>
          </p:nvSpPr>
          <p:spPr bwMode="auto">
            <a:xfrm>
              <a:off x="3250435" y="4680183"/>
              <a:ext cx="1800929" cy="1799558"/>
            </a:xfrm>
            <a:prstGeom prst="ellipse">
              <a:avLst/>
            </a:prstGeom>
            <a:solidFill>
              <a:srgbClr val="D9D9D9"/>
            </a:solidFill>
            <a:ln w="76200" cap="flat" cmpd="sng" algn="ctr">
              <a:solidFill>
                <a:schemeClr val="accent3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/>
            <a:lstStyle/>
            <a:p>
              <a:pPr>
                <a:defRPr/>
              </a:pPr>
              <a:endParaRPr lang="en-US" sz="22500">
                <a:solidFill>
                  <a:srgbClr val="353535"/>
                </a:solidFill>
              </a:endParaRPr>
            </a:p>
          </p:txBody>
        </p:sp>
        <p:grpSp>
          <p:nvGrpSpPr>
            <p:cNvPr id="97" name="Group 96"/>
            <p:cNvGrpSpPr>
              <a:grpSpLocks/>
            </p:cNvGrpSpPr>
            <p:nvPr/>
          </p:nvGrpSpPr>
          <p:grpSpPr bwMode="auto">
            <a:xfrm rot="19440000">
              <a:off x="3402337" y="5100308"/>
              <a:ext cx="1521758" cy="926464"/>
              <a:chOff x="5385048" y="5301208"/>
              <a:chExt cx="1800200" cy="1008112"/>
            </a:xfrm>
          </p:grpSpPr>
          <p:cxnSp>
            <p:nvCxnSpPr>
              <p:cNvPr id="108" name="Straight Connector 107"/>
              <p:cNvCxnSpPr/>
              <p:nvPr/>
            </p:nvCxnSpPr>
            <p:spPr bwMode="auto">
              <a:xfrm flipH="1" flipV="1">
                <a:off x="5748083" y="5574604"/>
                <a:ext cx="72850" cy="576277"/>
              </a:xfrm>
              <a:prstGeom prst="line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09" name="Straight Connector 108"/>
              <p:cNvCxnSpPr/>
              <p:nvPr/>
            </p:nvCxnSpPr>
            <p:spPr bwMode="auto">
              <a:xfrm flipV="1">
                <a:off x="6099338" y="5504335"/>
                <a:ext cx="71231" cy="647753"/>
              </a:xfrm>
              <a:prstGeom prst="line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10" name="Straight Connector 109"/>
              <p:cNvCxnSpPr/>
              <p:nvPr/>
            </p:nvCxnSpPr>
            <p:spPr bwMode="auto">
              <a:xfrm flipV="1">
                <a:off x="5956651" y="5335578"/>
                <a:ext cx="0" cy="960462"/>
              </a:xfrm>
              <a:prstGeom prst="line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11" name="Straight Connector 110"/>
              <p:cNvCxnSpPr/>
              <p:nvPr/>
            </p:nvCxnSpPr>
            <p:spPr bwMode="auto">
              <a:xfrm>
                <a:off x="6464156" y="5441958"/>
                <a:ext cx="0" cy="719229"/>
              </a:xfrm>
              <a:prstGeom prst="line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12" name="Straight Connector 111"/>
              <p:cNvCxnSpPr/>
              <p:nvPr/>
            </p:nvCxnSpPr>
            <p:spPr bwMode="auto">
              <a:xfrm>
                <a:off x="6754008" y="5430695"/>
                <a:ext cx="72850" cy="647753"/>
              </a:xfrm>
              <a:prstGeom prst="line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13" name="Straight Connector 112"/>
              <p:cNvCxnSpPr>
                <a:endCxn id="114" idx="2"/>
              </p:cNvCxnSpPr>
              <p:nvPr/>
            </p:nvCxnSpPr>
            <p:spPr bwMode="auto">
              <a:xfrm>
                <a:off x="6608937" y="5299642"/>
                <a:ext cx="3238" cy="1008113"/>
              </a:xfrm>
              <a:prstGeom prst="line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  <p:sp>
            <p:nvSpPr>
              <p:cNvPr id="114" name="Freeform 15"/>
              <p:cNvSpPr>
                <a:spLocks/>
              </p:cNvSpPr>
              <p:nvPr/>
            </p:nvSpPr>
            <p:spPr bwMode="auto">
              <a:xfrm>
                <a:off x="5385048" y="5349160"/>
                <a:ext cx="1800200" cy="960160"/>
              </a:xfrm>
              <a:custGeom>
                <a:avLst/>
                <a:gdLst>
                  <a:gd name="T0" fmla="*/ 0 w 3454400"/>
                  <a:gd name="T1" fmla="*/ 497 h 2472328"/>
                  <a:gd name="T2" fmla="*/ 3264 w 3454400"/>
                  <a:gd name="T3" fmla="*/ 0 h 2472328"/>
                  <a:gd name="T4" fmla="*/ 6673 w 3454400"/>
                  <a:gd name="T5" fmla="*/ 497 h 2472328"/>
                  <a:gd name="T6" fmla="*/ 9793 w 3454400"/>
                  <a:gd name="T7" fmla="*/ 17 h 2472328"/>
                  <a:gd name="T8" fmla="*/ 9793 w 3454400"/>
                  <a:gd name="T9" fmla="*/ 17 h 247232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454400" h="2472328">
                    <a:moveTo>
                      <a:pt x="0" y="2472267"/>
                    </a:moveTo>
                    <a:cubicBezTo>
                      <a:pt x="379589" y="1236133"/>
                      <a:pt x="759178" y="0"/>
                      <a:pt x="1151467" y="0"/>
                    </a:cubicBezTo>
                    <a:cubicBezTo>
                      <a:pt x="1543756" y="0"/>
                      <a:pt x="1969912" y="2458156"/>
                      <a:pt x="2353734" y="2472267"/>
                    </a:cubicBezTo>
                    <a:cubicBezTo>
                      <a:pt x="2737556" y="2486378"/>
                      <a:pt x="3454400" y="84667"/>
                      <a:pt x="3454400" y="84667"/>
                    </a:cubicBezTo>
                  </a:path>
                </a:pathLst>
              </a:custGeom>
              <a:noFill/>
              <a:ln w="76200" cmpd="sng">
                <a:solidFill>
                  <a:srgbClr val="7F7F7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" name="Freeform 16"/>
              <p:cNvSpPr>
                <a:spLocks/>
              </p:cNvSpPr>
              <p:nvPr/>
            </p:nvSpPr>
            <p:spPr bwMode="auto">
              <a:xfrm flipV="1">
                <a:off x="5385048" y="5301208"/>
                <a:ext cx="1800200" cy="1008112"/>
              </a:xfrm>
              <a:custGeom>
                <a:avLst/>
                <a:gdLst>
                  <a:gd name="T0" fmla="*/ 0 w 3454400"/>
                  <a:gd name="T1" fmla="*/ 770 h 2472328"/>
                  <a:gd name="T2" fmla="*/ 3264 w 3454400"/>
                  <a:gd name="T3" fmla="*/ 0 h 2472328"/>
                  <a:gd name="T4" fmla="*/ 6673 w 3454400"/>
                  <a:gd name="T5" fmla="*/ 770 h 2472328"/>
                  <a:gd name="T6" fmla="*/ 9793 w 3454400"/>
                  <a:gd name="T7" fmla="*/ 27 h 2472328"/>
                  <a:gd name="T8" fmla="*/ 9793 w 3454400"/>
                  <a:gd name="T9" fmla="*/ 27 h 247232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454400" h="2472328">
                    <a:moveTo>
                      <a:pt x="0" y="2472267"/>
                    </a:moveTo>
                    <a:cubicBezTo>
                      <a:pt x="379589" y="1236133"/>
                      <a:pt x="759178" y="0"/>
                      <a:pt x="1151467" y="0"/>
                    </a:cubicBezTo>
                    <a:cubicBezTo>
                      <a:pt x="1543756" y="0"/>
                      <a:pt x="1969912" y="2458156"/>
                      <a:pt x="2353734" y="2472267"/>
                    </a:cubicBezTo>
                    <a:cubicBezTo>
                      <a:pt x="2737556" y="2486378"/>
                      <a:pt x="3454400" y="84667"/>
                      <a:pt x="3454400" y="84667"/>
                    </a:cubicBezTo>
                  </a:path>
                </a:pathLst>
              </a:custGeom>
              <a:noFill/>
              <a:ln w="76200" cmpd="sng">
                <a:solidFill>
                  <a:schemeClr val="bg1">
                    <a:lumMod val="50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98" name="Oval 97"/>
            <p:cNvSpPr/>
            <p:nvPr/>
          </p:nvSpPr>
          <p:spPr bwMode="auto">
            <a:xfrm>
              <a:off x="3312509" y="5300919"/>
              <a:ext cx="372442" cy="372442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 w="9525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2500" b="0" i="0" u="none" strike="noStrike" cap="none" normalizeH="0" baseline="0">
                <a:ln>
                  <a:noFill/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/>
                <a:latin typeface="Myriad Pro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99" name="Oval 98"/>
            <p:cNvSpPr/>
            <p:nvPr/>
          </p:nvSpPr>
          <p:spPr bwMode="auto">
            <a:xfrm>
              <a:off x="3933246" y="4804330"/>
              <a:ext cx="372442" cy="372442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 w="9525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2500" b="0" i="0" u="none" strike="noStrike" cap="none" normalizeH="0" baseline="0">
                <a:ln>
                  <a:noFill/>
                </a:ln>
                <a:solidFill>
                  <a:srgbClr val="353535"/>
                </a:solidFill>
                <a:effectLst/>
                <a:latin typeface="Myriad Pro" charset="0"/>
                <a:ea typeface="ＭＳ Ｐゴシック" charset="0"/>
                <a:cs typeface="ＭＳ Ｐゴシック" charset="0"/>
              </a:endParaRPr>
            </a:p>
          </p:txBody>
        </p:sp>
        <p:grpSp>
          <p:nvGrpSpPr>
            <p:cNvPr id="100" name="Group 99"/>
            <p:cNvGrpSpPr/>
            <p:nvPr/>
          </p:nvGrpSpPr>
          <p:grpSpPr>
            <a:xfrm rot="19459069">
              <a:off x="3512095" y="4965752"/>
              <a:ext cx="587078" cy="660461"/>
              <a:chOff x="4185005" y="3196227"/>
              <a:chExt cx="681034" cy="766162"/>
            </a:xfrm>
          </p:grpSpPr>
          <p:sp>
            <p:nvSpPr>
              <p:cNvPr id="103" name="Snip Diagonal Corner Rectangle 102"/>
              <p:cNvSpPr/>
              <p:nvPr/>
            </p:nvSpPr>
            <p:spPr bwMode="auto">
              <a:xfrm>
                <a:off x="4185005" y="3196227"/>
                <a:ext cx="340517" cy="766162"/>
              </a:xfrm>
              <a:prstGeom prst="snip2DiagRect">
                <a:avLst/>
              </a:prstGeom>
              <a:solidFill>
                <a:srgbClr val="E46C0A"/>
              </a:solidFill>
              <a:ln w="1905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2500" b="0" i="0" u="none" strike="noStrike" cap="none" normalizeH="0" baseline="0">
                  <a:ln>
                    <a:noFill/>
                  </a:ln>
                  <a:solidFill>
                    <a:srgbClr val="353535"/>
                  </a:solidFill>
                  <a:effectLst/>
                  <a:latin typeface="Myriad Pro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07" name="Snip Diagonal Corner Rectangle 106"/>
              <p:cNvSpPr/>
              <p:nvPr/>
            </p:nvSpPr>
            <p:spPr bwMode="auto">
              <a:xfrm flipH="1">
                <a:off x="4525522" y="3196227"/>
                <a:ext cx="340517" cy="766162"/>
              </a:xfrm>
              <a:prstGeom prst="snip2DiagRect">
                <a:avLst/>
              </a:prstGeom>
              <a:solidFill>
                <a:srgbClr val="E46C0A"/>
              </a:solidFill>
              <a:ln w="1905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2500" b="0" i="0" u="none" strike="noStrike" cap="none" normalizeH="0" baseline="0">
                  <a:ln>
                    <a:noFill/>
                  </a:ln>
                  <a:solidFill>
                    <a:srgbClr val="353535"/>
                  </a:solidFill>
                  <a:effectLst/>
                  <a:latin typeface="Myriad Pro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101" name="Oval 100"/>
            <p:cNvSpPr/>
            <p:nvPr/>
          </p:nvSpPr>
          <p:spPr bwMode="auto">
            <a:xfrm>
              <a:off x="4057393" y="5052625"/>
              <a:ext cx="372442" cy="372442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 w="9525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2500" b="0" i="0" u="none" strike="noStrike" cap="none" normalizeH="0" baseline="0">
                <a:ln>
                  <a:noFill/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/>
                <a:latin typeface="Myriad Pro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02" name="Oval 101"/>
            <p:cNvSpPr/>
            <p:nvPr/>
          </p:nvSpPr>
          <p:spPr bwMode="auto">
            <a:xfrm>
              <a:off x="3560804" y="5425066"/>
              <a:ext cx="372442" cy="372442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 w="9525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2500" b="0" i="0" u="none" strike="noStrike" cap="none" normalizeH="0" baseline="0">
                <a:ln>
                  <a:noFill/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/>
                <a:latin typeface="Myriad Pro" charset="0"/>
                <a:ea typeface="ＭＳ Ｐゴシック" charset="0"/>
                <a:cs typeface="ＭＳ Ｐゴシック" charset="0"/>
              </a:endParaRPr>
            </a:p>
          </p:txBody>
        </p:sp>
      </p:grpSp>
      <p:sp>
        <p:nvSpPr>
          <p:cNvPr id="146" name="Rectangle 145"/>
          <p:cNvSpPr/>
          <p:nvPr/>
        </p:nvSpPr>
        <p:spPr>
          <a:xfrm>
            <a:off x="103767" y="3454510"/>
            <a:ext cx="3197997" cy="32400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" name="TextBox 203"/>
          <p:cNvSpPr txBox="1"/>
          <p:nvPr/>
        </p:nvSpPr>
        <p:spPr>
          <a:xfrm>
            <a:off x="2075018" y="6244329"/>
            <a:ext cx="577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solidFill>
                  <a:schemeClr val="accent3">
                    <a:lumMod val="75000"/>
                  </a:schemeClr>
                </a:solidFill>
              </a:rPr>
              <a:t>Ines</a:t>
            </a:r>
            <a:endParaRPr lang="en-US" sz="18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84" name="TextBox 183"/>
          <p:cNvSpPr txBox="1"/>
          <p:nvPr/>
        </p:nvSpPr>
        <p:spPr>
          <a:xfrm>
            <a:off x="2069308" y="4773899"/>
            <a:ext cx="541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solidFill>
                  <a:schemeClr val="accent3">
                    <a:lumMod val="75000"/>
                  </a:schemeClr>
                </a:solidFill>
              </a:rPr>
              <a:t>Wei</a:t>
            </a:r>
            <a:endParaRPr lang="en-US" sz="18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206" name="TextBox 205"/>
          <p:cNvSpPr txBox="1"/>
          <p:nvPr/>
        </p:nvSpPr>
        <p:spPr>
          <a:xfrm>
            <a:off x="5421706" y="4773899"/>
            <a:ext cx="686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solidFill>
                  <a:schemeClr val="accent5">
                    <a:lumMod val="75000"/>
                  </a:schemeClr>
                </a:solidFill>
              </a:rPr>
              <a:t>Edith</a:t>
            </a:r>
            <a:endParaRPr lang="en-US" sz="18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07" name="TextBox 206"/>
          <p:cNvSpPr txBox="1"/>
          <p:nvPr/>
        </p:nvSpPr>
        <p:spPr>
          <a:xfrm>
            <a:off x="4555124" y="6244329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solidFill>
                  <a:schemeClr val="accent5">
                    <a:lumMod val="75000"/>
                  </a:schemeClr>
                </a:solidFill>
              </a:rPr>
              <a:t>Geoff</a:t>
            </a:r>
            <a:endParaRPr lang="en-US" sz="18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05" name="TextBox 204"/>
          <p:cNvSpPr txBox="1"/>
          <p:nvPr/>
        </p:nvSpPr>
        <p:spPr>
          <a:xfrm>
            <a:off x="3948614" y="4773899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 smtClean="0">
                <a:solidFill>
                  <a:schemeClr val="accent5">
                    <a:lumMod val="75000"/>
                  </a:schemeClr>
                </a:solidFill>
              </a:rPr>
              <a:t>Ke</a:t>
            </a:r>
            <a:endParaRPr lang="en-US" sz="18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08" name="TextBox 207"/>
          <p:cNvSpPr txBox="1"/>
          <p:nvPr/>
        </p:nvSpPr>
        <p:spPr>
          <a:xfrm>
            <a:off x="7045814" y="4773899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solidFill>
                  <a:schemeClr val="accent6">
                    <a:lumMod val="75000"/>
                  </a:schemeClr>
                </a:solidFill>
              </a:rPr>
              <a:t>Anne</a:t>
            </a:r>
            <a:endParaRPr lang="en-US" sz="18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09" name="TextBox 208"/>
          <p:cNvSpPr txBox="1"/>
          <p:nvPr/>
        </p:nvSpPr>
        <p:spPr>
          <a:xfrm>
            <a:off x="8728000" y="4773899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solidFill>
                  <a:schemeClr val="accent6">
                    <a:lumMod val="75000"/>
                  </a:schemeClr>
                </a:solidFill>
              </a:rPr>
              <a:t>Joe</a:t>
            </a:r>
            <a:endParaRPr lang="en-US" sz="18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10" name="TextBox 209"/>
          <p:cNvSpPr txBox="1"/>
          <p:nvPr/>
        </p:nvSpPr>
        <p:spPr>
          <a:xfrm>
            <a:off x="7887365" y="6244329"/>
            <a:ext cx="6608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solidFill>
                  <a:schemeClr val="accent6">
                    <a:lumMod val="75000"/>
                  </a:schemeClr>
                </a:solidFill>
              </a:rPr>
              <a:t>Leon</a:t>
            </a:r>
            <a:endParaRPr lang="en-US" sz="18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63" name="TextBox 162"/>
          <p:cNvSpPr txBox="1"/>
          <p:nvPr/>
        </p:nvSpPr>
        <p:spPr>
          <a:xfrm>
            <a:off x="549984" y="4773899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solidFill>
                  <a:schemeClr val="accent3">
                    <a:lumMod val="75000"/>
                  </a:schemeClr>
                </a:solidFill>
              </a:rPr>
              <a:t>Andy</a:t>
            </a:r>
            <a:endParaRPr lang="en-US" sz="18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64" name="TextBox 163"/>
          <p:cNvSpPr txBox="1"/>
          <p:nvPr/>
        </p:nvSpPr>
        <p:spPr>
          <a:xfrm>
            <a:off x="410504" y="6244329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solidFill>
                  <a:schemeClr val="accent3">
                    <a:lumMod val="75000"/>
                  </a:schemeClr>
                </a:solidFill>
              </a:rPr>
              <a:t>Amanda</a:t>
            </a:r>
            <a:endParaRPr lang="en-US" sz="1800" dirty="0">
              <a:solidFill>
                <a:schemeClr val="accent3">
                  <a:lumMod val="75000"/>
                </a:schemeClr>
              </a:solidFill>
            </a:endParaRPr>
          </a:p>
        </p:txBody>
      </p:sp>
      <p:pic>
        <p:nvPicPr>
          <p:cNvPr id="94" name="Picture 93" descr="Joseph Harvey.jpg"/>
          <p:cNvPicPr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44" b="10190"/>
          <a:stretch/>
        </p:blipFill>
        <p:spPr>
          <a:xfrm>
            <a:off x="8369352" y="3712859"/>
            <a:ext cx="1080000" cy="1080000"/>
          </a:xfrm>
          <a:prstGeom prst="ellipse">
            <a:avLst/>
          </a:prstGeom>
          <a:ln w="28575" cap="rnd" cmpd="sng">
            <a:solidFill>
              <a:schemeClr val="accent6">
                <a:lumMod val="75000"/>
              </a:schemeClr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50" name="Picture 149" descr="Geoff Macintyre.jpg"/>
          <p:cNvPicPr>
            <a:picLocks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92" b="14141"/>
          <a:stretch/>
        </p:blipFill>
        <p:spPr>
          <a:xfrm>
            <a:off x="4362570" y="5164573"/>
            <a:ext cx="1080000" cy="1080000"/>
          </a:xfrm>
          <a:prstGeom prst="ellipse">
            <a:avLst/>
          </a:prstGeom>
          <a:ln w="28575" cap="rnd" cmpd="sng">
            <a:solidFill>
              <a:schemeClr val="accent5">
                <a:lumMod val="75000"/>
              </a:schemeClr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51" name="Picture 150" descr="Amanda Donnelly.jpg"/>
          <p:cNvPicPr>
            <a:picLocks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04" b="15033"/>
          <a:stretch/>
        </p:blipFill>
        <p:spPr>
          <a:xfrm>
            <a:off x="365020" y="5164573"/>
            <a:ext cx="1080000" cy="1080000"/>
          </a:xfrm>
          <a:prstGeom prst="ellipse">
            <a:avLst/>
          </a:prstGeom>
          <a:ln w="28575" cap="rnd" cmpd="sng">
            <a:solidFill>
              <a:schemeClr val="accent3">
                <a:lumMod val="75000"/>
              </a:schemeClr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52" name="Picture 151" descr="Andrew Holding.jpg"/>
          <p:cNvPicPr>
            <a:picLocks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30" b="18300"/>
          <a:stretch/>
        </p:blipFill>
        <p:spPr>
          <a:xfrm>
            <a:off x="365021" y="3712859"/>
            <a:ext cx="1080000" cy="1080000"/>
          </a:xfrm>
          <a:prstGeom prst="ellipse">
            <a:avLst/>
          </a:prstGeom>
          <a:ln w="28575" cap="rnd" cmpd="sng">
            <a:solidFill>
              <a:schemeClr val="accent3">
                <a:lumMod val="75000"/>
              </a:schemeClr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53" name="Picture 152" descr="Anne Trinh.jpg"/>
          <p:cNvPicPr>
            <a:picLocks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19" b="13072"/>
          <a:stretch/>
        </p:blipFill>
        <p:spPr>
          <a:xfrm>
            <a:off x="6854561" y="3720759"/>
            <a:ext cx="1080000" cy="1080000"/>
          </a:xfrm>
          <a:prstGeom prst="ellipse">
            <a:avLst/>
          </a:prstGeom>
          <a:ln w="28575" cap="rnd" cmpd="sng">
            <a:solidFill>
              <a:schemeClr val="accent6">
                <a:lumMod val="75000"/>
              </a:schemeClr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54" name="Picture 153" descr="Edith Ross.jpg"/>
          <p:cNvPicPr>
            <a:picLocks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79" b="9804"/>
          <a:stretch/>
        </p:blipFill>
        <p:spPr>
          <a:xfrm>
            <a:off x="5094131" y="3712859"/>
            <a:ext cx="1080000" cy="1080000"/>
          </a:xfrm>
          <a:prstGeom prst="ellipse">
            <a:avLst/>
          </a:prstGeom>
          <a:ln w="28575" cap="rnd" cmpd="sng">
            <a:solidFill>
              <a:schemeClr val="accent5">
                <a:lumMod val="75000"/>
              </a:schemeClr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55" name="Picture 154" descr="Inês de Santiago.jpg"/>
          <p:cNvPicPr>
            <a:picLocks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89" b="18955"/>
          <a:stretch/>
        </p:blipFill>
        <p:spPr>
          <a:xfrm>
            <a:off x="1795700" y="5181877"/>
            <a:ext cx="1080000" cy="1080000"/>
          </a:xfrm>
          <a:prstGeom prst="ellipse">
            <a:avLst/>
          </a:prstGeom>
          <a:ln w="28575" cap="rnd" cmpd="sng">
            <a:solidFill>
              <a:schemeClr val="accent3">
                <a:lumMod val="75000"/>
              </a:schemeClr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56" name="Picture 155" descr="Ke Yuan.jpg"/>
          <p:cNvPicPr>
            <a:picLocks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89" b="18955"/>
          <a:stretch/>
        </p:blipFill>
        <p:spPr>
          <a:xfrm>
            <a:off x="3634015" y="3730163"/>
            <a:ext cx="1080000" cy="1080000"/>
          </a:xfrm>
          <a:prstGeom prst="ellipse">
            <a:avLst/>
          </a:prstGeom>
          <a:ln w="28575" cap="rnd" cmpd="sng">
            <a:solidFill>
              <a:schemeClr val="accent5">
                <a:lumMod val="75000"/>
              </a:schemeClr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57" name="Picture 156" descr="Wei Liu.jpg"/>
          <p:cNvPicPr>
            <a:picLocks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30" b="18300"/>
          <a:stretch/>
        </p:blipFill>
        <p:spPr>
          <a:xfrm>
            <a:off x="1795700" y="3712859"/>
            <a:ext cx="1080000" cy="1080000"/>
          </a:xfrm>
          <a:prstGeom prst="ellipse">
            <a:avLst/>
          </a:prstGeom>
          <a:ln w="28575" cap="rnd" cmpd="sng">
            <a:solidFill>
              <a:schemeClr val="accent3">
                <a:lumMod val="75000"/>
              </a:schemeClr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81" name="Picture 80" descr="Leon_178x214.jpg"/>
          <p:cNvPicPr>
            <a:picLocks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sharpenSoften amount="50000"/>
                    </a14:imgEffect>
                    <a14:imgEffect>
                      <a14:colorTemperature colorTemp="47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1516" b="3243"/>
          <a:stretch/>
        </p:blipFill>
        <p:spPr>
          <a:xfrm>
            <a:off x="7611559" y="5157192"/>
            <a:ext cx="1080795" cy="1080000"/>
          </a:xfrm>
          <a:prstGeom prst="ellipse">
            <a:avLst/>
          </a:prstGeom>
          <a:ln w="28575" cap="rnd" cmpd="sng">
            <a:solidFill>
              <a:schemeClr val="accent6">
                <a:lumMod val="50000"/>
              </a:schemeClr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244661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5-05-02 at 17.35.0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64" y="836712"/>
            <a:ext cx="9143741" cy="4872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284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05-02 at 17.50.0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1731"/>
            <a:ext cx="9906000" cy="6429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961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05-02 at 17.50.2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85775"/>
            <a:ext cx="9906000" cy="5358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736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WordArt 8"/>
          <p:cNvSpPr>
            <a:spLocks noChangeArrowheads="1" noChangeShapeType="1" noTextEdit="1"/>
          </p:cNvSpPr>
          <p:nvPr/>
        </p:nvSpPr>
        <p:spPr bwMode="auto">
          <a:xfrm>
            <a:off x="3008784" y="332656"/>
            <a:ext cx="3168351" cy="6215296"/>
          </a:xfrm>
          <a:prstGeom prst="rect">
            <a:avLst/>
          </a:prstGeom>
          <a:noFill/>
          <a:extLst/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9600" kern="10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 Black"/>
                <a:ea typeface="Arial Black"/>
                <a:cs typeface="Arial Black"/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699692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B.02389_56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23863" y="-599142"/>
            <a:ext cx="12729864" cy="8492638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Too </a:t>
            </a:r>
            <a:r>
              <a:rPr lang="en-US" dirty="0" err="1">
                <a:solidFill>
                  <a:schemeClr val="bg1"/>
                </a:solidFill>
              </a:rPr>
              <a:t>honourable</a:t>
            </a:r>
            <a:r>
              <a:rPr lang="en-US" dirty="0">
                <a:solidFill>
                  <a:schemeClr val="bg1"/>
                </a:solidFill>
              </a:rPr>
              <a:t> for his </a:t>
            </a:r>
            <a:r>
              <a:rPr lang="en-US" dirty="0" smtClean="0">
                <a:solidFill>
                  <a:schemeClr val="bg1"/>
                </a:solidFill>
              </a:rPr>
              <a:t>time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1000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371406072904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63624" y="-27384"/>
            <a:ext cx="10657184" cy="7992888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It’s treason … only if we </a:t>
            </a:r>
            <a:r>
              <a:rPr lang="en-US" dirty="0" smtClean="0">
                <a:solidFill>
                  <a:srgbClr val="FFFFFF"/>
                </a:solidFill>
              </a:rPr>
              <a:t>lose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8247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theme/theme1.xml><?xml version="1.0" encoding="utf-8"?>
<a:theme xmlns:a="http://schemas.openxmlformats.org/drawingml/2006/main" name="CRILayoutWhi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RILayoutWhite">
      <a:majorFont>
        <a:latin typeface="Myriad Pro"/>
        <a:ea typeface="ＭＳ Ｐゴシック"/>
        <a:cs typeface="ＭＳ Ｐゴシック"/>
      </a:majorFont>
      <a:minorFont>
        <a:latin typeface="Myriad Pro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2500" b="0" i="0" u="none" strike="noStrike" cap="none" normalizeH="0" baseline="0">
            <a:ln>
              <a:noFill/>
            </a:ln>
            <a:solidFill>
              <a:srgbClr val="353535"/>
            </a:solidFill>
            <a:effectLst/>
            <a:latin typeface="Myriad Pro" charset="0"/>
            <a:ea typeface="ＭＳ Ｐゴシック" charset="0"/>
            <a:cs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2500" b="0" i="0" u="none" strike="noStrike" cap="none" normalizeH="0" baseline="0">
            <a:ln>
              <a:noFill/>
            </a:ln>
            <a:solidFill>
              <a:srgbClr val="353535"/>
            </a:solidFill>
            <a:effectLst/>
            <a:latin typeface="Myriad Pro" charset="0"/>
            <a:ea typeface="ＭＳ Ｐゴシック" charset="0"/>
            <a:cs typeface="ＭＳ Ｐゴシック" charset="0"/>
          </a:defRPr>
        </a:defPPr>
      </a:lstStyle>
    </a:lnDef>
  </a:objectDefaults>
  <a:extraClrSchemeLst>
    <a:extraClrScheme>
      <a:clrScheme name="CRILayoutWhit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RILayoutWhit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RILayoutWhit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RILayoutWhit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RILayoutWhit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RILayoutWhit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RILayoutWhit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RILayoutWhit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RILayoutWhit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RILayoutWhit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RILayoutWhit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RILayoutWhit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11319</TotalTime>
  <Words>279</Words>
  <Application>Microsoft Macintosh PowerPoint</Application>
  <PresentationFormat>A4 Paper (210x297 mm)</PresentationFormat>
  <Paragraphs>82</Paragraphs>
  <Slides>21</Slides>
  <Notes>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CRILayoutWhite</vt:lpstr>
      <vt:lpstr>5 selfish reasons for reprodubility</vt:lpstr>
      <vt:lpstr>Systems Genetics of Cancer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Too honourable for his time</vt:lpstr>
      <vt:lpstr>It’s treason … only if we lose</vt:lpstr>
      <vt:lpstr>PowerPoint Presentation</vt:lpstr>
      <vt:lpstr>Anatomy of the NFB pathway</vt:lpstr>
      <vt:lpstr>What a nice result!</vt:lpstr>
      <vt:lpstr>PowerPoint Presentation</vt:lpstr>
      <vt:lpstr>PowerPoint Presentation</vt:lpstr>
      <vt:lpstr>PowerPoint Presentation</vt:lpstr>
      <vt:lpstr>PowerPoint Presentation</vt:lpstr>
      <vt:lpstr>Summary</vt:lpstr>
      <vt:lpstr>Excuses people make</vt:lpstr>
      <vt:lpstr>When do you need to worry about reproducibility?</vt:lpstr>
      <vt:lpstr>PowerPoint Presentation</vt:lpstr>
      <vt:lpstr>Inferring cancer evolution</vt:lpstr>
    </vt:vector>
  </TitlesOfParts>
  <Company>Florian Markowetz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Integrative analysis of breast cancer </dc:title>
  <dc:creator>Florian Markowetz</dc:creator>
  <cp:lastModifiedBy>Florian Markowetz</cp:lastModifiedBy>
  <cp:revision>325</cp:revision>
  <cp:lastPrinted>2011-03-27T18:25:47Z</cp:lastPrinted>
  <dcterms:created xsi:type="dcterms:W3CDTF">2011-03-15T13:12:14Z</dcterms:created>
  <dcterms:modified xsi:type="dcterms:W3CDTF">2015-05-02T16:58:01Z</dcterms:modified>
</cp:coreProperties>
</file>